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2"/>
  </p:notesMasterIdLst>
  <p:sldIdLst>
    <p:sldId id="258" r:id="rId2"/>
    <p:sldId id="299" r:id="rId3"/>
    <p:sldId id="271" r:id="rId4"/>
    <p:sldId id="259" r:id="rId5"/>
    <p:sldId id="260" r:id="rId6"/>
    <p:sldId id="262" r:id="rId7"/>
    <p:sldId id="261" r:id="rId8"/>
    <p:sldId id="266" r:id="rId9"/>
    <p:sldId id="267" r:id="rId10"/>
    <p:sldId id="268" r:id="rId11"/>
    <p:sldId id="269" r:id="rId12"/>
    <p:sldId id="300" r:id="rId13"/>
    <p:sldId id="270" r:id="rId14"/>
    <p:sldId id="301" r:id="rId15"/>
    <p:sldId id="272" r:id="rId16"/>
    <p:sldId id="273" r:id="rId17"/>
    <p:sldId id="274" r:id="rId18"/>
    <p:sldId id="275" r:id="rId19"/>
    <p:sldId id="276" r:id="rId20"/>
    <p:sldId id="305" r:id="rId21"/>
    <p:sldId id="306" r:id="rId22"/>
    <p:sldId id="307" r:id="rId23"/>
    <p:sldId id="308" r:id="rId24"/>
    <p:sldId id="309" r:id="rId25"/>
    <p:sldId id="310" r:id="rId26"/>
    <p:sldId id="320" r:id="rId27"/>
    <p:sldId id="321" r:id="rId28"/>
    <p:sldId id="311" r:id="rId29"/>
    <p:sldId id="312" r:id="rId30"/>
    <p:sldId id="313" r:id="rId31"/>
    <p:sldId id="314" r:id="rId32"/>
    <p:sldId id="315" r:id="rId33"/>
    <p:sldId id="316" r:id="rId34"/>
    <p:sldId id="278" r:id="rId35"/>
    <p:sldId id="317" r:id="rId36"/>
    <p:sldId id="318" r:id="rId37"/>
    <p:sldId id="319" r:id="rId38"/>
    <p:sldId id="263" r:id="rId39"/>
    <p:sldId id="279" r:id="rId40"/>
    <p:sldId id="280" r:id="rId41"/>
    <p:sldId id="303" r:id="rId42"/>
    <p:sldId id="302" r:id="rId43"/>
    <p:sldId id="322" r:id="rId44"/>
    <p:sldId id="281" r:id="rId45"/>
    <p:sldId id="323" r:id="rId46"/>
    <p:sldId id="324" r:id="rId47"/>
    <p:sldId id="325" r:id="rId48"/>
    <p:sldId id="304" r:id="rId49"/>
    <p:sldId id="282" r:id="rId50"/>
    <p:sldId id="283" r:id="rId51"/>
    <p:sldId id="284" r:id="rId52"/>
    <p:sldId id="286" r:id="rId53"/>
    <p:sldId id="298" r:id="rId54"/>
    <p:sldId id="285" r:id="rId55"/>
    <p:sldId id="288" r:id="rId56"/>
    <p:sldId id="290" r:id="rId57"/>
    <p:sldId id="291" r:id="rId58"/>
    <p:sldId id="289" r:id="rId59"/>
    <p:sldId id="292" r:id="rId60"/>
    <p:sldId id="296" r:id="rId6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FACA3-FFFF-4ADA-BEB8-81AD65E70A99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BB44D-24A5-4E88-A52E-23882B98E3E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BB44D-24A5-4E88-A52E-23882B98E3E3}" type="slidenum">
              <a:rPr lang="es-CO" smtClean="0"/>
              <a:pPr/>
              <a:t>59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B3A7A0-57FD-4156-91DD-480D8054BEB6}" type="datetimeFigureOut">
              <a:rPr lang="es-CO" smtClean="0"/>
              <a:pPr/>
              <a:t>27/09/2011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81FA70-7024-40C4-9F0A-089CC3A14F9B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q=iso+780&amp;hl=en&amp;sa=X&amp;biw=1024&amp;bih=567&amp;tbm=isch&amp;prmd=ivns&amp;tbnid=W_T217XyxIHdUM:&amp;imgrefurl=http://www.simbolocalidad.com/blog/simbolos-de-manipulacion-iso-7801999&amp;docid=yJLEjmIHNxVYDM&amp;w=340&amp;h=290&amp;ei=AtNTTtn_BKmKsQK4uMmuBw&amp;zoom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/imgres?q=iso+780&amp;hl=en&amp;sa=X&amp;biw=1024&amp;bih=567&amp;tbm=isch&amp;prmd=ivns&amp;tbnid=MrNkAyDP31SoKM:&amp;imgrefurl=http://www.excolo.cz/prodej/obalovy-material/manipulacni-nalepky&amp;docid=lzMbdrJ3fxxALM&amp;w=379&amp;h=398&amp;ei=AtNTTtn_BKmKsQK4uMmuBw&amp;zoom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Dinamita" TargetMode="External"/><Relationship Id="rId2" Type="http://schemas.openxmlformats.org/officeDocument/2006/relationships/hyperlink" Target="http://es.wikipedia.org/wiki/Nitroglicerin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.wikipedia.org/wiki/Onda_de_choque" TargetMode="External"/><Relationship Id="rId4" Type="http://schemas.openxmlformats.org/officeDocument/2006/relationships/hyperlink" Target="http://es.wikipedia.org/wiki/Incendio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Compuesto_org%C3%A1nico" TargetMode="External"/><Relationship Id="rId3" Type="http://schemas.openxmlformats.org/officeDocument/2006/relationships/hyperlink" Target="http://es.wikipedia.org/wiki/Hidr%C3%B3geno" TargetMode="External"/><Relationship Id="rId7" Type="http://schemas.openxmlformats.org/officeDocument/2006/relationships/hyperlink" Target="http://es.wikipedia.org/wiki/Helio" TargetMode="External"/><Relationship Id="rId2" Type="http://schemas.openxmlformats.org/officeDocument/2006/relationships/hyperlink" Target="http://es.wikipedia.org/wiki/Propan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Nitr%C3%B3geno" TargetMode="External"/><Relationship Id="rId11" Type="http://schemas.openxmlformats.org/officeDocument/2006/relationships/hyperlink" Target="http://es.wikipedia.org/wiki/Fosgeno" TargetMode="External"/><Relationship Id="rId5" Type="http://schemas.openxmlformats.org/officeDocument/2006/relationships/hyperlink" Target="http://es.wikipedia.org/wiki/Corrosi%C3%B3n" TargetMode="External"/><Relationship Id="rId10" Type="http://schemas.openxmlformats.org/officeDocument/2006/relationships/hyperlink" Target="http://es.wikipedia.org/wiki/Cloro" TargetMode="External"/><Relationship Id="rId4" Type="http://schemas.openxmlformats.org/officeDocument/2006/relationships/hyperlink" Target="http://es.wikipedia.org/wiki/Veneno" TargetMode="External"/><Relationship Id="rId9" Type="http://schemas.openxmlformats.org/officeDocument/2006/relationships/hyperlink" Target="http://es.wikipedia.org/wiki/C%C3%A9lul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S%C3%B3lido" TargetMode="External"/><Relationship Id="rId7" Type="http://schemas.openxmlformats.org/officeDocument/2006/relationships/hyperlink" Target="http://es.wikipedia.org/wiki/Gasolina" TargetMode="External"/><Relationship Id="rId2" Type="http://schemas.openxmlformats.org/officeDocument/2006/relationships/hyperlink" Target="http://es.wikipedia.org/wiki/L%C3%ADqui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Vapor_(estado)" TargetMode="External"/><Relationship Id="rId5" Type="http://schemas.openxmlformats.org/officeDocument/2006/relationships/hyperlink" Target="http://es.wikipedia.org/wiki/Suspensi%C3%B3n_(qu%C3%ADmica)" TargetMode="External"/><Relationship Id="rId4" Type="http://schemas.openxmlformats.org/officeDocument/2006/relationships/hyperlink" Target="http://es.wikipedia.org/wiki/Disoluci%C3%B3n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Magnesio" TargetMode="External"/><Relationship Id="rId2" Type="http://schemas.openxmlformats.org/officeDocument/2006/relationships/hyperlink" Target="http://es.wikipedia.org/wiki/Fricci%C3%B3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.wikipedia.org/wiki/F%C3%B3sforo_blanco" TargetMode="External"/><Relationship Id="rId5" Type="http://schemas.openxmlformats.org/officeDocument/2006/relationships/hyperlink" Target="http://es.wikipedia.org/wiki/Combusti%C3%B3n_espont%C3%A1nea" TargetMode="External"/><Relationship Id="rId4" Type="http://schemas.openxmlformats.org/officeDocument/2006/relationships/hyperlink" Target="http://es.wikipedia.org/wiki/F%C3%B3sforo_rojo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Potasio" TargetMode="External"/><Relationship Id="rId2" Type="http://schemas.openxmlformats.org/officeDocument/2006/relationships/hyperlink" Target="http://es.wikipedia.org/wiki/Sodio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/imgres?q=explosiones&amp;hl=en&amp;sa=G&amp;biw=1024&amp;bih=567&amp;tbm=isch&amp;tbnid=0Kloc-1yayI_iM:&amp;imgrefurl=http://prensacubana.e-datalink.net/2011/08/explosiones-y-disparos-en-tripoli/&amp;docid=QIY6aViX3HH_CM&amp;w=300&amp;h=250&amp;ei=J2JVTruhJeaMsAKSlOWXBw&amp;zoom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Reducci%C3%B3n-oxidaci%C3%B3n" TargetMode="External"/><Relationship Id="rId2" Type="http://schemas.openxmlformats.org/officeDocument/2006/relationships/hyperlink" Target="http://es.wikipedia.org/wiki/Oxidan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Per%C3%B3xido" TargetMode="External"/><Relationship Id="rId5" Type="http://schemas.openxmlformats.org/officeDocument/2006/relationships/hyperlink" Target="http://es.wikipedia.org/wiki/Per%C3%B3xido_de_hidr%C3%B3geno" TargetMode="External"/><Relationship Id="rId4" Type="http://schemas.openxmlformats.org/officeDocument/2006/relationships/hyperlink" Target="http://es.wikipedia.org/wiki/Nitrato_de_amonio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Cloruro_de_mercurio_(I)" TargetMode="External"/><Relationship Id="rId2" Type="http://schemas.openxmlformats.org/officeDocument/2006/relationships/hyperlink" Target="http://es.wikipedia.org/wiki/Cianuro_de_potasi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VIH" TargetMode="External"/><Relationship Id="rId5" Type="http://schemas.openxmlformats.org/officeDocument/2006/relationships/hyperlink" Target="http://es.wikipedia.org/wiki/%C3%81ntrax" TargetMode="External"/><Relationship Id="rId4" Type="http://schemas.openxmlformats.org/officeDocument/2006/relationships/hyperlink" Target="http://es.wikipedia.org/wiki/Cloruro_de_mercurio_(II)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Plutonio" TargetMode="External"/><Relationship Id="rId3" Type="http://schemas.openxmlformats.org/officeDocument/2006/relationships/hyperlink" Target="http://es.wikipedia.org/wiki/Becquerel" TargetMode="External"/><Relationship Id="rId7" Type="http://schemas.openxmlformats.org/officeDocument/2006/relationships/hyperlink" Target="http://es.wikipedia.org/wiki/Uranio" TargetMode="External"/><Relationship Id="rId2" Type="http://schemas.openxmlformats.org/officeDocument/2006/relationships/hyperlink" Target="http://es.wikipedia.org/wiki/Radiactivida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Gramo" TargetMode="External"/><Relationship Id="rId5" Type="http://schemas.openxmlformats.org/officeDocument/2006/relationships/hyperlink" Target="http://es.wikipedia.org/wiki/Curio_(unidad)" TargetMode="External"/><Relationship Id="rId10" Type="http://schemas.openxmlformats.org/officeDocument/2006/relationships/image" Target="../media/image15.jpeg"/><Relationship Id="rId4" Type="http://schemas.openxmlformats.org/officeDocument/2006/relationships/hyperlink" Target="http://es.wikipedia.org/wiki/Kilogramo" TargetMode="External"/><Relationship Id="rId9" Type="http://schemas.openxmlformats.org/officeDocument/2006/relationships/hyperlink" Target="http://www.google.com/imgres?q=mercancia+radioactiva&amp;hl=en&amp;biw=1024&amp;bih=567&amp;tbm=isch&amp;tbnid=_kHT6boa-SJvkM:&amp;imgrefurl=http://www.deperlasyranas.com/tag/precauciones/&amp;docid=RochK91zz4V0WM&amp;w=500&amp;h=311&amp;ei=JG1VTvk36p6xAobjzKoH&amp;zoom=1&amp;iact=rc&amp;dur=15&amp;page=5&amp;tbnh=93&amp;tbnw=149&amp;start=61&amp;ndsp=15&amp;ved=1t:429,r:5,s:61&amp;tx=85&amp;ty=56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Base_(qu%C3%ADmica)" TargetMode="External"/><Relationship Id="rId2" Type="http://schemas.openxmlformats.org/officeDocument/2006/relationships/hyperlink" Target="http://es.wikipedia.org/wiki/%C3%81cid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.wikipedia.org/wiki/%C3%81cido_sulf%C3%BArico" TargetMode="External"/><Relationship Id="rId4" Type="http://schemas.openxmlformats.org/officeDocument/2006/relationships/hyperlink" Target="http://es.wikipedia.org/wiki/Hidr%C3%B3xido_de_Sodio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sfalto" TargetMode="External"/><Relationship Id="rId2" Type="http://schemas.openxmlformats.org/officeDocument/2006/relationships/hyperlink" Target="http://es.wikipedia.org/wiki/Hielo_sec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.wikipedia.org/wiki/Basura" TargetMode="External"/><Relationship Id="rId4" Type="http://schemas.openxmlformats.org/officeDocument/2006/relationships/hyperlink" Target="http://es.wikipedia.org/wiki/Medio_ambiente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/imgres?q=cargues+y+descargues&amp;hl=en&amp;sa=G&amp;biw=1024&amp;bih=567&amp;tbm=isch&amp;tbnid=WxS4GS8STX6AYM:&amp;imgrefurl=http://www.barranquilla.gov.co/movilidad/?p=588&amp;docid=amW8DjaN8n4TmM&amp;w=384&amp;h=288&amp;ei=8AhUTq-bJcWFsgLzkr2PBw&amp;zoom=1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3.bp.blogspot.com/_EiXNcBPlu6Y/SSROKcBTw7I/AAAAAAAAADM/H7tZAiqZpoY/s1600-h/EPP.JPG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www.google.com/imgres?q=SE%C3%91ALIZACION+DE+AREAS&amp;hl=en&amp;biw=1024&amp;bih=567&amp;tbm=isch&amp;tbnid=dYrBpP0TqojitM:&amp;imgrefurl=http://www.e-diem.com.ar/areas.html&amp;docid=dHuiGDoGn1xyOM&amp;w=316&amp;h=230&amp;ei=uGdVTr-OJ4OtsAKZpO2pBw&amp;zoom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q=SE%C3%91ALIZACION+DE+AREAS&amp;hl=en&amp;biw=1024&amp;bih=567&amp;tbm=isch&amp;tbnid=EAUkP9uUTQujpM:&amp;imgrefurl=http://www.ichnoslight.com/htm/Productos_senalizacion_LED.htm&amp;docid=XYFTWZAQe27kpM&amp;w=150&amp;h=115&amp;ei=uGdVTr-OJ4OtsAKZpO2pBw&amp;zoom=1&amp;iact=rc&amp;dur=109&amp;page=7&amp;tbnh=92&amp;tbnw=120&amp;start=90&amp;ndsp=15&amp;ved=1t:429,r:2,s:90&amp;tx=72&amp;ty=50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google.com/imgres?q=SE%C3%91ALIZACION+DE+AREAS&amp;hl=en&amp;biw=1024&amp;bih=567&amp;tbm=isch&amp;tbnid=7GQS5qYvwiebiM:&amp;imgrefurl=http://segurizap.com/index.php?tema=61&amp;docid=kL7OUCCmNPxLtM&amp;w=324&amp;h=929&amp;ei=e2hVTsn7PMa2sQK15t2XBw&amp;zoom=1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/imgres?q=SE%C3%91ALIZACION+DE+AREAS&amp;hl=en&amp;biw=1024&amp;bih=567&amp;tbm=isch&amp;tbnid=MBA8X_knezOPWM:&amp;imgrefurl=http://signalseg.blogspot.com/&amp;docid=nYD9dplXpqVeBM&amp;w=1600&amp;h=1102&amp;ei=uGdVTr-OJ4OtsAKZpO2pBw&amp;zoom=1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google.com/imgres?q=norma+de+cargue+y+el+descargue&amp;hl=en&amp;sa=X&amp;biw=1024&amp;bih=567&amp;tbm=isch&amp;tbnid=MhZPfby9ijhK7M:&amp;imgrefurl=http://serviciodetransporteymercancia.blogspot.com/2011/05/continuacion.html&amp;docid=QHIV2vZV08JxPM&amp;w=250&amp;h=229&amp;ei=vxJUTv2TOM_MsQLQ-5CJBw&amp;zoom=1&amp;iact=rc&amp;dur=0&amp;page=12&amp;tbnh=132&amp;tbnw=144&amp;start=162&amp;ndsp=16&amp;ved=1t:429,r:13,s:162&amp;tx=65&amp;ty=67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com/imgres?q=SE%C3%91ALIZACION+DE+AREAS&amp;hl=en&amp;biw=1024&amp;bih=567&amp;tbm=isch&amp;tbnid=1mGBv--ada3M6M:&amp;imgrefurl=http://news.directindustry.es/press/stahl/manual-call-points-for-hazardous-areas-9224-342943.html&amp;docid=IvIHC2H7EtZX1M&amp;w=300&amp;h=218&amp;ei=hmhVTtDnJLGFsgK6yaW4Bw&amp;zoom=1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q=CARGAS&amp;hl=en&amp;sa=X&amp;biw=1024&amp;bih=567&amp;tbm=isch&amp;tbnid=exLtxKWU1OjmqM:&amp;imgrefurl=http://laverdaddelcamionero.es.tl/VERDAD-3%AA-_-CARGAS-Y-DESCARGAS.htm&amp;docid=CNpTVJ7UC3PPKM&amp;w=359&amp;h=234&amp;ei=c7xTTp_mIcjnsQK-vLj_Bg&amp;zoom=1" TargetMode="Externa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0" y="5429264"/>
            <a:ext cx="8458200" cy="520700"/>
          </a:xfrm>
        </p:spPr>
        <p:txBody>
          <a:bodyPr>
            <a:normAutofit/>
          </a:bodyPr>
          <a:lstStyle/>
          <a:p>
            <a:r>
              <a:rPr lang="es-CO" i="1" u="sng" dirty="0" smtClean="0"/>
              <a:t>METODOS DE CARGUE Y DESCARGUE DE CARGA</a:t>
            </a:r>
            <a:endParaRPr lang="es-CO" i="1" u="sng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60535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O" b="1" i="1" dirty="0" smtClean="0"/>
              <a:t>Métodos  y  técnicas de  cargue y descargue de carga</a:t>
            </a:r>
          </a:p>
          <a:p>
            <a:r>
              <a:rPr lang="es-CO" dirty="0" smtClean="0"/>
              <a:t> Técnicas de manipulación según la      naturaleza</a:t>
            </a:r>
          </a:p>
          <a:p>
            <a:r>
              <a:rPr lang="es-CO" dirty="0" smtClean="0"/>
              <a:t> Formas de manipulación </a:t>
            </a:r>
          </a:p>
          <a:p>
            <a:r>
              <a:rPr lang="es-CO" dirty="0" smtClean="0"/>
              <a:t> Técnicas de distribución del espacio</a:t>
            </a:r>
          </a:p>
          <a:p>
            <a:pPr marL="0" indent="0">
              <a:buNone/>
            </a:pPr>
            <a:r>
              <a:rPr lang="es-CO" dirty="0" smtClean="0"/>
              <a:t>       Símbolos Pictóricos</a:t>
            </a:r>
          </a:p>
          <a:p>
            <a:r>
              <a:rPr lang="es-CO" dirty="0" smtClean="0"/>
              <a:t> Símbolos de seguridad y prevención.</a:t>
            </a:r>
          </a:p>
          <a:p>
            <a:r>
              <a:rPr lang="es-CO" dirty="0" smtClean="0"/>
              <a:t> Normas</a:t>
            </a:r>
          </a:p>
          <a:p>
            <a:endParaRPr lang="es-CO" dirty="0"/>
          </a:p>
        </p:txBody>
      </p:sp>
      <p:pic>
        <p:nvPicPr>
          <p:cNvPr id="5" name="Picture 2" descr="http://t1.gstatic.com/images?q=tbn:ANd9GcR5wAclQD1ltgicpE6g-zakuYzoOsulMzqZ7ZOnZRJwCafebJJ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309634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57422" y="714356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600" b="1" dirty="0" smtClean="0"/>
              <a:t> Los giros del tronco</a:t>
            </a:r>
            <a:endParaRPr lang="es-CO" sz="3600" dirty="0"/>
          </a:p>
        </p:txBody>
      </p:sp>
      <p:pic>
        <p:nvPicPr>
          <p:cNvPr id="3" name="2 Imagen" descr="http://www.uv.es/~cgt/prevencion/gi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28628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928794" y="4071942"/>
            <a:ext cx="49292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 smtClean="0"/>
              <a:t>Siempre que sea posible no debes hacer giros ya que estos aumentan las fuerzas compresivas de la zona lumbar.</a:t>
            </a:r>
            <a:endParaRPr lang="es-C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 rot="10800000" flipV="1">
            <a:off x="642910" y="521924"/>
            <a:ext cx="78581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 Los movimientos bruscos o inesperados de las cargas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Se incluyen en este grupo los enfermos y el transporte de animales vivos. Si manipulas cargas que pueden moverse bruscamente o de forma inesperada debes: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La inestabilidad de la postura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Las tareas de manipulación de cargas realízalas preferentemente encima de superficies estables, de forma que no sea fácil perder el equilibrio.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Los suelos resbaladizos o desiguales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Los pavimentos deben ser regulares, sin discontinuidades que puedan hacerte tropezar, y permitirán un buen agarre del calzado, de forma que se eviten los riesgos de resbalones.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s-C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42910" y="500042"/>
            <a:ext cx="7786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b="1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El espacio insuficiente</a:t>
            </a:r>
            <a:endParaRPr lang="es-CO" sz="32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El espacio de trabajo debe permitirte adoptar una postura de pie cómoda y no impedirte una manipulación correcta.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b="1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Los desniveles de los suelos</a:t>
            </a:r>
            <a:endParaRPr lang="es-CO" sz="32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Debes evitar manejar cargas subiendo cuestas, escalones o escaleras. comprometan la seguridad del trabajador.</a:t>
            </a:r>
            <a:endParaRPr lang="es-CO" sz="3200" dirty="0" smtClean="0">
              <a:latin typeface="Franklin Gothic Boo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000100" y="714356"/>
            <a:ext cx="678661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Las ráfagas de viento fuertes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Las ráfagas de viento pueden aumentar el riesgo sobre todo cuando se manejan cargas laminares o de gran superficie.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La iluminación deficiente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La iluminación debe ser suficiente evitándose los elevados contrastes que puedan cegar al trabajador.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Las vibraciones</a:t>
            </a: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Procura evitar la manipulación de cargas encima de plataformas, camiones y todas aquellas superficies susceptibles de producir vibraciones.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1472" y="571481"/>
            <a:ext cx="75724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28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800" b="1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Los equipos de protección individual</a:t>
            </a:r>
            <a:endParaRPr lang="es-CO" sz="28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800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Los equipos de protección individual no deben interferir en la capacidad de realizar movimientos, no impedirán la visión ni disminuirán la destreza manual. Evita los bolsillos, cinturones u otros elementos fáciles de enganchar. La vestimenta debe ser cómoda y no ajustada.</a:t>
            </a:r>
            <a:endParaRPr lang="es-CO" sz="28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4348" y="1357299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Técnicas de distribución del espacio</a:t>
            </a:r>
            <a:br>
              <a:rPr lang="es-CO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</a:br>
            <a:r>
              <a:rPr lang="es-CO" sz="32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       Símbolos Pictóricos</a:t>
            </a:r>
            <a:endParaRPr lang="en-US" dirty="0"/>
          </a:p>
        </p:txBody>
      </p:sp>
      <p:pic>
        <p:nvPicPr>
          <p:cNvPr id="1026" name="Picture 2" descr="http://www.astrium.eads.net/media/image/atv2_long_vehi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571744"/>
            <a:ext cx="535785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Simbolos</a:t>
            </a:r>
            <a:r>
              <a:rPr lang="es-CO" dirty="0" smtClean="0"/>
              <a:t> </a:t>
            </a:r>
            <a:r>
              <a:rPr lang="es-CO" dirty="0" err="1" smtClean="0"/>
              <a:t>pictoricos</a:t>
            </a:r>
            <a:r>
              <a:rPr lang="es-CO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marcado o rotulado de los empaques ayuda a identificar los productos facilitando su manejo y ubicación en el momento de ser monitoreados. </a:t>
            </a:r>
          </a:p>
          <a:p>
            <a:pPr>
              <a:buNone/>
            </a:pPr>
            <a:endParaRPr lang="en-US" dirty="0" smtClean="0"/>
          </a:p>
          <a:p>
            <a:r>
              <a:rPr lang="es-ES" dirty="0" smtClean="0"/>
              <a:t>en Se realiza mediante impresión directa, rótulos adhesivos, stickers o caligrafía manual.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Simbolos</a:t>
            </a:r>
            <a:r>
              <a:rPr lang="es-CO" dirty="0" smtClean="0"/>
              <a:t> </a:t>
            </a:r>
            <a:r>
              <a:rPr lang="es-CO" dirty="0" err="1" smtClean="0"/>
              <a:t>pictoricos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deben tener en cuenta los siguientes aspectos usando como referente la norma ISO 7000: </a:t>
            </a:r>
          </a:p>
          <a:p>
            <a:r>
              <a:rPr lang="es-ES" dirty="0" smtClean="0"/>
              <a:t>Nombre común del producto y variedad</a:t>
            </a:r>
            <a:br>
              <a:rPr lang="es-ES" dirty="0" smtClean="0"/>
            </a:br>
            <a:r>
              <a:rPr lang="es-ES" dirty="0" smtClean="0"/>
              <a:t>Tamaño y clasificación del producto. Indicando número de piezas por peso, o cantidad de piezas en determinado empaque o embalaje. </a:t>
            </a:r>
            <a:br>
              <a:rPr lang="es-ES" dirty="0" smtClean="0"/>
            </a:br>
            <a:r>
              <a:rPr lang="es-ES" dirty="0" smtClean="0"/>
              <a:t>Cantidad. </a:t>
            </a:r>
          </a:p>
          <a:p>
            <a:r>
              <a:rPr lang="es-ES" dirty="0" smtClean="0"/>
              <a:t>Peso neto. Cantidad de envases o unidades y peso individual</a:t>
            </a:r>
            <a:endParaRPr lang="en-US" dirty="0" smtClean="0"/>
          </a:p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Simbolos</a:t>
            </a:r>
            <a:r>
              <a:rPr lang="es-CO" dirty="0" smtClean="0"/>
              <a:t> </a:t>
            </a:r>
            <a:r>
              <a:rPr lang="es-CO" dirty="0" err="1" smtClean="0"/>
              <a:t>pictoricos</a:t>
            </a:r>
            <a:r>
              <a:rPr lang="es-CO" dirty="0" smtClean="0"/>
              <a:t/>
            </a:r>
            <a:br>
              <a:rPr lang="es-CO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País de origen. </a:t>
            </a:r>
            <a:endParaRPr lang="en-US" dirty="0" smtClean="0"/>
          </a:p>
          <a:p>
            <a:r>
              <a:rPr lang="es-ES" dirty="0" smtClean="0"/>
              <a:t>Nombre de la marca con logo. </a:t>
            </a:r>
            <a:endParaRPr lang="en-US" dirty="0" smtClean="0"/>
          </a:p>
          <a:p>
            <a:r>
              <a:rPr lang="es-ES" dirty="0" smtClean="0"/>
              <a:t>Nombre y dirección del empacador. </a:t>
            </a:r>
            <a:endParaRPr lang="en-US" dirty="0" smtClean="0"/>
          </a:p>
          <a:p>
            <a:r>
              <a:rPr lang="es-ES" dirty="0" smtClean="0"/>
              <a:t>Nombre y dirección del distribuidor. </a:t>
            </a:r>
          </a:p>
          <a:p>
            <a:r>
              <a:rPr lang="es-ES" dirty="0" smtClean="0"/>
              <a:t>Acorde a la norma internacional ISO 780, se utilizan símbolos gráficos en lugar de frases escritas.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Simbolos</a:t>
            </a:r>
            <a:r>
              <a:rPr lang="es-CO" dirty="0" smtClean="0"/>
              <a:t> </a:t>
            </a:r>
            <a:r>
              <a:rPr lang="es-CO" dirty="0" err="1" smtClean="0"/>
              <a:t>pictoricos</a:t>
            </a:r>
            <a:r>
              <a:rPr lang="es-CO" dirty="0" smtClean="0"/>
              <a:t/>
            </a:r>
            <a:br>
              <a:rPr lang="es-CO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CO" dirty="0" smtClean="0"/>
          </a:p>
          <a:p>
            <a:r>
              <a:rPr lang="es-ES" dirty="0" smtClean="0"/>
              <a:t>Las marcas de manipulación deben estar impresas en la parte superior izquierda y su tamaño debe superar los 10 centímetros, en colores oscuros.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rg_hi" descr="http://t2.gstatic.com/images?q=tbn:ANd9GcTNwxSOvkrFD2guN_TSxsHCrUm2OT4Rgr1Ard7yxrKWOw0uWIxr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1357290" y="4357694"/>
            <a:ext cx="192882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g_hi" descr="http://t0.gstatic.com/images?q=tbn:ANd9GcQMYt-T9K4ExEDJi7nJDx748DBHuP07K0Oq72B6neDhqeWjVCSKuA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4143380"/>
            <a:ext cx="30718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28586" cy="480060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28662" y="609600"/>
            <a:ext cx="7986738" cy="4800600"/>
          </a:xfrm>
        </p:spPr>
        <p:txBody>
          <a:bodyPr>
            <a:normAutofit/>
          </a:bodyPr>
          <a:lstStyle/>
          <a:p>
            <a:r>
              <a:rPr lang="es-CO" dirty="0" smtClean="0"/>
              <a:t>Normas de seguridad de cargue y descargue.</a:t>
            </a:r>
          </a:p>
          <a:p>
            <a:r>
              <a:rPr lang="es-CO" dirty="0" smtClean="0"/>
              <a:t>Normas de calidad e higiene frente al cargue y descargue</a:t>
            </a:r>
          </a:p>
          <a:p>
            <a:r>
              <a:rPr lang="es-CO" dirty="0" smtClean="0"/>
              <a:t>Normas de seguridad  en el cargue y descargue  de objetos peligrosos</a:t>
            </a:r>
          </a:p>
          <a:p>
            <a:r>
              <a:rPr lang="es-CO" dirty="0" smtClean="0"/>
              <a:t>Normas internacionales de marcado. </a:t>
            </a:r>
          </a:p>
          <a:p>
            <a:endParaRPr lang="es-CO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CLASIFICACION DE SIMBOLOS PICTORICOS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ESTOS SE CLASIFICAN EN 9 CLASES</a:t>
            </a:r>
          </a:p>
          <a:p>
            <a:r>
              <a:rPr lang="en-US" b="1" dirty="0" err="1" smtClean="0"/>
              <a:t>Clase</a:t>
            </a:r>
            <a:r>
              <a:rPr lang="en-US" b="1" dirty="0" smtClean="0"/>
              <a:t> 1: </a:t>
            </a:r>
            <a:r>
              <a:rPr lang="en-US" b="1" dirty="0" err="1" smtClean="0"/>
              <a:t>Explosivos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2: Gases</a:t>
            </a:r>
          </a:p>
          <a:p>
            <a:r>
              <a:rPr lang="en-US" b="1" dirty="0" err="1" smtClean="0"/>
              <a:t>Clase</a:t>
            </a:r>
            <a:r>
              <a:rPr lang="en-US" b="1" dirty="0" smtClean="0"/>
              <a:t> 3: </a:t>
            </a:r>
            <a:r>
              <a:rPr lang="en-US" b="1" dirty="0" err="1" smtClean="0"/>
              <a:t>Líquidos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4: </a:t>
            </a:r>
            <a:r>
              <a:rPr lang="en-US" b="1" dirty="0" err="1" smtClean="0"/>
              <a:t>Sólidos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5: </a:t>
            </a:r>
            <a:r>
              <a:rPr lang="en-US" b="1" dirty="0" err="1" smtClean="0"/>
              <a:t>Oxidantes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6: </a:t>
            </a:r>
            <a:r>
              <a:rPr lang="en-US" b="1" dirty="0" err="1" smtClean="0"/>
              <a:t>Venenos</a:t>
            </a:r>
            <a:endParaRPr lang="en-US" dirty="0"/>
          </a:p>
        </p:txBody>
      </p:sp>
      <p:pic>
        <p:nvPicPr>
          <p:cNvPr id="4" name="il_fi" descr="http://3.bp.blogspot.com/_SN-HExz-zxM/S78i5_4iKAI/AAAAAAAAAAM/og68hdVCwHM/S640/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285992"/>
            <a:ext cx="4214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CLASIFICACION DE SIMBOLOS PICTORICOS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Clase</a:t>
            </a:r>
            <a:r>
              <a:rPr lang="en-US" b="1" dirty="0" smtClean="0"/>
              <a:t> 7: </a:t>
            </a:r>
            <a:r>
              <a:rPr lang="en-US" b="1" dirty="0" err="1" smtClean="0"/>
              <a:t>Radiactivos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8: </a:t>
            </a:r>
            <a:r>
              <a:rPr lang="en-US" b="1" dirty="0" err="1" smtClean="0"/>
              <a:t>Corrosivos</a:t>
            </a:r>
            <a:endParaRPr lang="en-US" b="1" dirty="0" smtClean="0"/>
          </a:p>
          <a:p>
            <a:r>
              <a:rPr lang="en-US" b="1" dirty="0" err="1" smtClean="0"/>
              <a:t>Clase</a:t>
            </a:r>
            <a:r>
              <a:rPr lang="en-US" b="1" dirty="0" smtClean="0"/>
              <a:t> 9: </a:t>
            </a:r>
            <a:r>
              <a:rPr lang="en-US" b="1" dirty="0" err="1" smtClean="0"/>
              <a:t>Mezclas</a:t>
            </a:r>
            <a:r>
              <a:rPr lang="en-US" b="1" dirty="0" smtClean="0"/>
              <a:t> </a:t>
            </a:r>
            <a:r>
              <a:rPr lang="en-US" b="1" dirty="0" err="1" smtClean="0"/>
              <a:t>peligrosas</a:t>
            </a:r>
            <a:endParaRPr lang="en-US" b="1" dirty="0" smtClean="0"/>
          </a:p>
          <a:p>
            <a:endParaRPr lang="es-CO" b="1" dirty="0" smtClean="0"/>
          </a:p>
          <a:p>
            <a:endParaRPr lang="en-US" dirty="0"/>
          </a:p>
        </p:txBody>
      </p:sp>
      <p:pic>
        <p:nvPicPr>
          <p:cNvPr id="4" name="il_fi" descr="http://3.bp.blogspot.com/_SN-HExz-zxM/S78i5_4iKAI/AAAAAAAAAAM/og68hdVCwHM/S640/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86124"/>
            <a:ext cx="52149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Clase</a:t>
            </a:r>
            <a:r>
              <a:rPr lang="en-US" b="1" dirty="0" smtClean="0"/>
              <a:t> 1: </a:t>
            </a:r>
            <a:r>
              <a:rPr lang="en-US" b="1" dirty="0" err="1" smtClean="0"/>
              <a:t>Explosivos</a:t>
            </a:r>
            <a:r>
              <a:rPr lang="en-US" b="1" dirty="0" smtClean="0"/>
              <a:t> SE DIVIDEN EN SIES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s-ES" sz="4600" b="1" dirty="0" smtClean="0"/>
              <a:t>subclases:</a:t>
            </a:r>
          </a:p>
          <a:p>
            <a:r>
              <a:rPr lang="es-ES" dirty="0" smtClean="0"/>
              <a:t> Materiales y artículos que presentan riesgo de explosión de toda la masa (como la </a:t>
            </a:r>
            <a:r>
              <a:rPr lang="es-ES" dirty="0" smtClean="0">
                <a:hlinkClick r:id="rId2" action="ppaction://hlinkfile" tooltip="Nitroglicerina"/>
              </a:rPr>
              <a:t>nitroglicerina</a:t>
            </a:r>
            <a:r>
              <a:rPr lang="es-ES" dirty="0" smtClean="0"/>
              <a:t> y la </a:t>
            </a:r>
            <a:r>
              <a:rPr lang="es-ES" dirty="0" smtClean="0">
                <a:hlinkClick r:id="rId3" action="ppaction://hlinkfile" tooltip="Dinamita"/>
              </a:rPr>
              <a:t>dinamita</a:t>
            </a:r>
            <a:r>
              <a:rPr lang="es-ES" dirty="0" smtClean="0"/>
              <a:t>).</a:t>
            </a:r>
          </a:p>
          <a:p>
            <a:r>
              <a:rPr lang="es-ES" dirty="0" smtClean="0"/>
              <a:t> Materiales y artículos que presentan riesgo de proyección, pero no   de explosión de toda la masa.</a:t>
            </a:r>
          </a:p>
          <a:p>
            <a:r>
              <a:rPr lang="es-ES" dirty="0" smtClean="0"/>
              <a:t> Materiales y artículos que presentan riesgo de </a:t>
            </a:r>
            <a:r>
              <a:rPr lang="es-ES" dirty="0" smtClean="0">
                <a:hlinkClick r:id="rId4" action="ppaction://hlinkfile" tooltip="Incendio"/>
              </a:rPr>
              <a:t>incendio</a:t>
            </a:r>
            <a:r>
              <a:rPr lang="es-ES" dirty="0" smtClean="0"/>
              <a:t> y de que se produzcan pequeños efectos de </a:t>
            </a:r>
            <a:r>
              <a:rPr lang="es-ES" dirty="0" smtClean="0">
                <a:hlinkClick r:id="rId5" action="ppaction://hlinkfile" tooltip="Onda de choque"/>
              </a:rPr>
              <a:t>onda de choque</a:t>
            </a:r>
            <a:r>
              <a:rPr lang="es-ES" dirty="0" smtClean="0"/>
              <a:t> o proyección, pero no un riesgo de explosión de toda la masa.</a:t>
            </a:r>
          </a:p>
          <a:p>
            <a:r>
              <a:rPr lang="es-ES" dirty="0" smtClean="0"/>
              <a:t> Materiales y artículos que no presentan riesgos notables. Generalmente se limita a daños en el embalaje.</a:t>
            </a:r>
          </a:p>
          <a:p>
            <a:r>
              <a:rPr lang="es-ES" dirty="0" smtClean="0"/>
              <a:t>Materiales muy poco sensibles que presentan riesgo de explosión de toda la masa pero que la posibilidad de explosión es remota.</a:t>
            </a:r>
          </a:p>
          <a:p>
            <a:r>
              <a:rPr lang="es-ES" dirty="0" smtClean="0"/>
              <a:t>Materiales extremadamente insensibles que no presentan riesgo de explosión de toda la masa.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2: 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 Gases inflamables. Incluyen generalmente a hidrocarburos procedentes de la destilación del petróleo o de fuentes de gas natural (</a:t>
            </a:r>
            <a:r>
              <a:rPr lang="es-ES" dirty="0" smtClean="0">
                <a:hlinkClick r:id="rId2" action="ppaction://hlinkfile" tooltip="Propano"/>
              </a:rPr>
              <a:t>propano</a:t>
            </a:r>
            <a:r>
              <a:rPr lang="es-ES" dirty="0" smtClean="0"/>
              <a:t>, </a:t>
            </a:r>
            <a:r>
              <a:rPr lang="es-ES" dirty="0" smtClean="0">
                <a:hlinkClick r:id="rId3" action="ppaction://hlinkfile" tooltip="Hidrógeno"/>
              </a:rPr>
              <a:t>hidrógeno</a:t>
            </a:r>
            <a:r>
              <a:rPr lang="es-ES" dirty="0" smtClean="0"/>
              <a:t>).</a:t>
            </a:r>
          </a:p>
          <a:p>
            <a:r>
              <a:rPr lang="es-ES" dirty="0" smtClean="0"/>
              <a:t>Gases no inflamables, no </a:t>
            </a:r>
            <a:r>
              <a:rPr lang="es-ES" dirty="0" smtClean="0">
                <a:hlinkClick r:id="rId4" action="ppaction://hlinkfile" tooltip="Veneno"/>
              </a:rPr>
              <a:t>venenosos</a:t>
            </a:r>
            <a:r>
              <a:rPr lang="es-ES" dirty="0" smtClean="0"/>
              <a:t> y no </a:t>
            </a:r>
            <a:r>
              <a:rPr lang="es-ES" dirty="0" smtClean="0">
                <a:hlinkClick r:id="rId5" action="ppaction://hlinkfile" tooltip="Corrosión"/>
              </a:rPr>
              <a:t>corrosivos</a:t>
            </a:r>
            <a:r>
              <a:rPr lang="es-ES" dirty="0" smtClean="0"/>
              <a:t>. Son gases que no se queman con facilidad, y la combustión puede llevarse a cabo solo en condiciones extremas (</a:t>
            </a:r>
            <a:r>
              <a:rPr lang="es-ES" dirty="0" smtClean="0">
                <a:hlinkClick r:id="rId6" action="ppaction://hlinkfile" tooltip="Nitrógeno"/>
              </a:rPr>
              <a:t>nitrógeno</a:t>
            </a:r>
            <a:r>
              <a:rPr lang="es-ES" dirty="0" smtClean="0"/>
              <a:t>, </a:t>
            </a:r>
            <a:r>
              <a:rPr lang="es-ES" dirty="0" smtClean="0">
                <a:hlinkClick r:id="rId7" action="ppaction://hlinkfile" tooltip="Helio"/>
              </a:rPr>
              <a:t>helio</a:t>
            </a:r>
            <a:r>
              <a:rPr lang="es-ES" dirty="0" smtClean="0"/>
              <a:t>).</a:t>
            </a:r>
          </a:p>
          <a:p>
            <a:r>
              <a:rPr lang="es-ES" dirty="0" smtClean="0"/>
              <a:t>Gases venenosos. Conformado por mezclas estables de gases, pero capaces de reaccionar con los </a:t>
            </a:r>
            <a:r>
              <a:rPr lang="es-ES" dirty="0" smtClean="0">
                <a:hlinkClick r:id="rId8" action="ppaction://hlinkfile" tooltip="Compuesto orgánico"/>
              </a:rPr>
              <a:t>compuestos orgánicos</a:t>
            </a:r>
            <a:r>
              <a:rPr lang="es-ES" dirty="0" smtClean="0"/>
              <a:t> de las </a:t>
            </a:r>
            <a:r>
              <a:rPr lang="es-ES" dirty="0" smtClean="0">
                <a:hlinkClick r:id="rId9" action="ppaction://hlinkfile" tooltip="Célula"/>
              </a:rPr>
              <a:t>células</a:t>
            </a:r>
            <a:r>
              <a:rPr lang="es-ES" dirty="0" smtClean="0"/>
              <a:t> produciendo la muerte (</a:t>
            </a:r>
            <a:r>
              <a:rPr lang="es-ES" dirty="0" smtClean="0">
                <a:hlinkClick r:id="rId10" action="ppaction://hlinkfile" tooltip="Cloro"/>
              </a:rPr>
              <a:t>Cloro</a:t>
            </a:r>
            <a:r>
              <a:rPr lang="es-ES" dirty="0" smtClean="0"/>
              <a:t>, </a:t>
            </a:r>
            <a:r>
              <a:rPr lang="es-ES" dirty="0" smtClean="0">
                <a:hlinkClick r:id="rId11" action="ppaction://hlinkfile" tooltip="Fosgeno"/>
              </a:rPr>
              <a:t>fosgeno</a:t>
            </a:r>
            <a:r>
              <a:rPr lang="es-ES" dirty="0" smtClean="0"/>
              <a:t>).</a:t>
            </a:r>
          </a:p>
          <a:p>
            <a:r>
              <a:rPr lang="es-ES" dirty="0" smtClean="0"/>
              <a:t> Gases corrosivos.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3: </a:t>
            </a:r>
            <a:r>
              <a:rPr lang="en-US" b="1" dirty="0" err="1" smtClean="0"/>
              <a:t>Líquidos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Son </a:t>
            </a:r>
            <a:r>
              <a:rPr lang="es-ES" dirty="0" smtClean="0">
                <a:hlinkClick r:id="rId2" action="ppaction://hlinkfile" tooltip="Líquido"/>
              </a:rPr>
              <a:t>líquidos</a:t>
            </a:r>
            <a:r>
              <a:rPr lang="es-ES" dirty="0" smtClean="0"/>
              <a:t>, mezclas de líquidos, o líquidos conteniendo </a:t>
            </a:r>
            <a:r>
              <a:rPr lang="es-ES" dirty="0" smtClean="0">
                <a:hlinkClick r:id="rId3" action="ppaction://hlinkfile" tooltip="Sólido"/>
              </a:rPr>
              <a:t>sólidos</a:t>
            </a:r>
            <a:r>
              <a:rPr lang="es-ES" dirty="0" smtClean="0"/>
              <a:t> en </a:t>
            </a:r>
            <a:r>
              <a:rPr lang="es-ES" dirty="0" smtClean="0">
                <a:hlinkClick r:id="rId4" action="ppaction://hlinkfile" tooltip="Disolución"/>
              </a:rPr>
              <a:t>solución</a:t>
            </a:r>
            <a:r>
              <a:rPr lang="es-ES" dirty="0" smtClean="0"/>
              <a:t> o </a:t>
            </a:r>
            <a:r>
              <a:rPr lang="es-ES" dirty="0" smtClean="0">
                <a:hlinkClick r:id="rId5" action="ppaction://hlinkfile" tooltip="Suspensión (química)"/>
              </a:rPr>
              <a:t>suspensión</a:t>
            </a:r>
            <a:r>
              <a:rPr lang="es-ES" dirty="0" smtClean="0"/>
              <a:t>, que liberan </a:t>
            </a:r>
            <a:r>
              <a:rPr lang="es-ES" dirty="0" smtClean="0">
                <a:hlinkClick r:id="rId6" action="ppaction://hlinkfile" tooltip="Vapor (estado)"/>
              </a:rPr>
              <a:t>vapores</a:t>
            </a:r>
            <a:r>
              <a:rPr lang="es-ES" dirty="0" smtClean="0"/>
              <a:t> inflamables a temperaturas relativamente bajas. es la temperatura más baja a la que el líquido desprende vapores en cantidad suficiente para formar una mezcla inflamable en las proximidades de su superficie (</a:t>
            </a:r>
            <a:r>
              <a:rPr lang="es-ES" dirty="0" smtClean="0">
                <a:hlinkClick r:id="rId7" action="ppaction://hlinkfile" tooltip="Gasolina"/>
              </a:rPr>
              <a:t>gasolina</a:t>
            </a:r>
            <a:r>
              <a:rPr lang="es-ES" dirty="0" smtClean="0"/>
              <a:t>).</a:t>
            </a:r>
          </a:p>
          <a:p>
            <a:r>
              <a:rPr lang="es-ES" dirty="0" smtClean="0"/>
              <a:t>Punto de inflamabilidad bajo (inferior a -18º C).</a:t>
            </a:r>
          </a:p>
          <a:p>
            <a:r>
              <a:rPr lang="es-ES" dirty="0" smtClean="0"/>
              <a:t>Punto de inflamabilidad medio (igual o superior a -18º C e inferior a 23º C)</a:t>
            </a:r>
          </a:p>
          <a:p>
            <a:r>
              <a:rPr lang="es-ES" dirty="0" smtClean="0"/>
              <a:t> Punto de inflamabilidad alto (igual o superior a 23º C e inferior a 61º C)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4: </a:t>
            </a:r>
            <a:r>
              <a:rPr lang="en-US" b="1" dirty="0" err="1" smtClean="0"/>
              <a:t>Sólidos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Incluye a las sustancias espontáneamente inflamables y sustancias que en contacto con el agua emiten gases inflamables. Son las sustancias que se encienden con facilidad, y que en consecuencia representan un peligro de incendio bajo las condiciones industriales normales.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357166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Sólidos inflamables. Son sólidos que en condiciones normales de transporte son inflamables y pueden favorecer incendios por </a:t>
            </a:r>
            <a:r>
              <a:rPr lang="es-ES" sz="3200" dirty="0" smtClean="0">
                <a:hlinkClick r:id="rId2" action="ppaction://hlinkfile" tooltip="Fricción"/>
              </a:rPr>
              <a:t>fricción</a:t>
            </a:r>
            <a:r>
              <a:rPr lang="es-ES" sz="3200" dirty="0" smtClean="0"/>
              <a:t> (</a:t>
            </a:r>
            <a:r>
              <a:rPr lang="es-ES" sz="3200" dirty="0" smtClean="0">
                <a:hlinkClick r:id="rId3" action="ppaction://hlinkfile" tooltip="Magnesio"/>
              </a:rPr>
              <a:t>magnesio</a:t>
            </a:r>
            <a:r>
              <a:rPr lang="es-ES" sz="3200" dirty="0" smtClean="0"/>
              <a:t>, </a:t>
            </a:r>
            <a:r>
              <a:rPr lang="es-ES" sz="3200" dirty="0" smtClean="0">
                <a:hlinkClick r:id="rId4" action="ppaction://hlinkfile" tooltip="Fósforo rojo"/>
              </a:rPr>
              <a:t>Fósforo rojo</a:t>
            </a:r>
            <a:r>
              <a:rPr lang="es-ES" sz="3200" dirty="0" smtClean="0"/>
              <a:t>).</a:t>
            </a:r>
          </a:p>
          <a:p>
            <a:pPr>
              <a:buNone/>
            </a:pPr>
            <a:r>
              <a:rPr lang="es-ES" sz="3200" dirty="0" smtClean="0"/>
              <a:t> Sustancias que pueden presentar </a:t>
            </a:r>
            <a:r>
              <a:rPr lang="es-ES" sz="3200" dirty="0" smtClean="0">
                <a:hlinkClick r:id="rId5" action="ppaction://hlinkfile" tooltip="Combustión espontánea"/>
              </a:rPr>
              <a:t>combustión espontánea</a:t>
            </a:r>
            <a:r>
              <a:rPr lang="es-ES" sz="3200" dirty="0" smtClean="0"/>
              <a:t>.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85720" y="3500438"/>
            <a:ext cx="8858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Sustancias que pueden presentar </a:t>
            </a:r>
            <a:r>
              <a:rPr lang="es-ES" sz="3200" dirty="0" smtClean="0">
                <a:hlinkClick r:id="rId5" action="ppaction://hlinkfile" tooltip="Combustión espontánea"/>
              </a:rPr>
              <a:t>combustión espontánea</a:t>
            </a:r>
            <a:r>
              <a:rPr lang="es-ES" sz="3200" dirty="0" smtClean="0"/>
              <a:t>. Son espontáneamente inflamables en condiciones normales de transporte o al entrar en contacto con el aire (</a:t>
            </a:r>
            <a:r>
              <a:rPr lang="es-ES" sz="3200" dirty="0" smtClean="0">
                <a:hlinkClick r:id="rId6" action="ppaction://hlinkfile" tooltip="Fósforo blanco"/>
              </a:rPr>
              <a:t>Fósforo blanco</a:t>
            </a:r>
            <a:r>
              <a:rPr lang="es-ES" sz="3200" dirty="0" smtClean="0"/>
              <a:t>).</a:t>
            </a:r>
            <a:endParaRPr lang="en-US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6500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Sustancia que en contacto con el agua despide gases inflamables o tóxicos (</a:t>
            </a:r>
            <a:r>
              <a:rPr lang="es-ES" sz="3200" dirty="0" smtClean="0">
                <a:hlinkClick r:id="rId2" action="ppaction://hlinkfile" tooltip="Sodio"/>
              </a:rPr>
              <a:t>sodio</a:t>
            </a:r>
            <a:r>
              <a:rPr lang="es-ES" sz="3200" dirty="0" smtClean="0"/>
              <a:t>, </a:t>
            </a:r>
            <a:r>
              <a:rPr lang="es-ES" sz="3200" dirty="0" smtClean="0">
                <a:hlinkClick r:id="rId3" action="ppaction://hlinkfile" tooltip="Potasio"/>
              </a:rPr>
              <a:t>potasio</a:t>
            </a:r>
            <a:r>
              <a:rPr lang="es-ES" sz="3200" dirty="0" smtClean="0"/>
              <a:t>).</a:t>
            </a:r>
          </a:p>
        </p:txBody>
      </p:sp>
      <p:pic>
        <p:nvPicPr>
          <p:cNvPr id="3" name="rg_hi" descr="http://t0.gstatic.com/images?q=tbn:ANd9GcQwAKz7t1psqVTHwX9NP43fRG9vvgpJUGS0GplSMTxoK4QOwiTUOw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2000240"/>
            <a:ext cx="692948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5: </a:t>
            </a:r>
            <a:r>
              <a:rPr lang="en-US" b="1" dirty="0" err="1" smtClean="0"/>
              <a:t>Oxidantes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>
                <a:hlinkClick r:id="rId2" action="ppaction://hlinkfile" tooltip="Oxidante"/>
              </a:rPr>
              <a:t>Oxidantes</a:t>
            </a:r>
            <a:r>
              <a:rPr lang="es-ES" dirty="0" smtClean="0"/>
              <a:t>. Son sustancias que, aun sin ser combustibles, causan o contribuyen a la combustión al liberar oxígeno. No se confunda con las sustancias oxidantes o receptoras de electrones en reacciones químicas (</a:t>
            </a:r>
            <a:r>
              <a:rPr lang="es-ES" dirty="0" smtClean="0">
                <a:hlinkClick r:id="rId3" action="ppaction://hlinkfile" tooltip="Reducción-oxidación"/>
              </a:rPr>
              <a:t>Reducción-oxidación</a:t>
            </a:r>
            <a:r>
              <a:rPr lang="es-ES" dirty="0" smtClean="0"/>
              <a:t>)(</a:t>
            </a:r>
            <a:r>
              <a:rPr lang="es-ES" dirty="0" smtClean="0">
                <a:hlinkClick r:id="rId4" action="ppaction://hlinkfile" tooltip="Nitrato de amonio"/>
              </a:rPr>
              <a:t>nitrato de amonio</a:t>
            </a:r>
            <a:r>
              <a:rPr lang="es-ES" dirty="0" smtClean="0"/>
              <a:t>, </a:t>
            </a:r>
            <a:r>
              <a:rPr lang="es-ES" dirty="0" smtClean="0">
                <a:hlinkClick r:id="rId5" action="ppaction://hlinkfile" tooltip="Peróxido de hidrógeno"/>
              </a:rPr>
              <a:t>peróxido de hidrógeno</a:t>
            </a:r>
            <a:r>
              <a:rPr lang="es-ES" dirty="0" smtClean="0"/>
              <a:t>).</a:t>
            </a:r>
          </a:p>
          <a:p>
            <a:r>
              <a:rPr lang="es-ES" dirty="0" smtClean="0">
                <a:hlinkClick r:id="rId6" action="ppaction://hlinkfile" tooltip="Peróxido"/>
              </a:rPr>
              <a:t>Peróxidos orgánicos</a:t>
            </a:r>
            <a:r>
              <a:rPr lang="es-ES" dirty="0" smtClean="0"/>
              <a:t>. Compuestos orgánicos con estructura bivalente O-O, térmicamente inestables, capaces de descomponerse en forma explosiva y violenta. Son sensibles al calor o a la fricción.</a:t>
            </a:r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6: </a:t>
            </a:r>
            <a:r>
              <a:rPr lang="en-US" b="1" dirty="0" err="1" smtClean="0"/>
              <a:t>Venenos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dirty="0" smtClean="0"/>
              <a:t>     Sustancias venenosas. Son sólidos o líquidos que pueden causar efectos graves y perjudiciales para la salud del ser humano si se inhalan sus vapores, se ingieren o entran en contacto con la piel o las mucosas (</a:t>
            </a:r>
            <a:r>
              <a:rPr lang="es-ES" dirty="0" smtClean="0">
                <a:hlinkClick r:id="rId2" action="ppaction://hlinkfile" tooltip="Cianuro de potasio"/>
              </a:rPr>
              <a:t>cianuro de potasio</a:t>
            </a:r>
            <a:r>
              <a:rPr lang="es-ES" dirty="0" smtClean="0"/>
              <a:t>, </a:t>
            </a:r>
            <a:r>
              <a:rPr lang="es-ES" dirty="0" smtClean="0">
                <a:hlinkClick r:id="rId3" action="ppaction://hlinkfile" tooltip="Cloruro de mercurio (I)"/>
              </a:rPr>
              <a:t>Cloruro de mercurio (I)</a:t>
            </a:r>
            <a:r>
              <a:rPr lang="es-ES" dirty="0" smtClean="0"/>
              <a:t>, </a:t>
            </a:r>
            <a:r>
              <a:rPr lang="es-ES" dirty="0" smtClean="0">
                <a:hlinkClick r:id="rId4" action="ppaction://hlinkfile" tooltip="Cloruro de mercurio (II)"/>
              </a:rPr>
              <a:t>Cloruro de mercurio (II)</a:t>
            </a:r>
            <a:r>
              <a:rPr lang="es-ES" dirty="0" smtClean="0"/>
              <a:t>).</a:t>
            </a:r>
          </a:p>
          <a:p>
            <a:pPr>
              <a:buNone/>
            </a:pPr>
            <a:r>
              <a:rPr lang="es-ES" dirty="0" smtClean="0"/>
              <a:t>    Sustancias infecciosas. Son materiales que contienen microorganismos patógenos viables o toxinas de los que se sabe o se sospecha pudieran originar enfermedades en humanos y en animales (</a:t>
            </a:r>
            <a:r>
              <a:rPr lang="es-ES" dirty="0" smtClean="0">
                <a:hlinkClick r:id="rId5" action="ppaction://hlinkfile" tooltip="Ántrax"/>
              </a:rPr>
              <a:t>ántrax</a:t>
            </a:r>
            <a:r>
              <a:rPr lang="es-ES" dirty="0" smtClean="0"/>
              <a:t>, </a:t>
            </a:r>
            <a:r>
              <a:rPr lang="es-ES" dirty="0" smtClean="0">
                <a:hlinkClick r:id="rId6" action="ppaction://hlinkfile" tooltip="VIH"/>
              </a:rPr>
              <a:t>VIH</a:t>
            </a:r>
            <a:r>
              <a:rPr lang="es-ES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142976" y="1571612"/>
            <a:ext cx="7000924" cy="1428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1" u="sng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METODOS DE CARGUE 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1" u="sng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DESCARGUE DE CARGA</a:t>
            </a:r>
            <a:endParaRPr kumimoji="0" lang="es-CO" sz="3600" b="0" i="1" u="sng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t2.gstatic.com/images?q=tbn:ANd9GcQ7JX-tsr1FFPkJNXdU7J1srf7WQt0Fu71Yj-LMq0oXZZm15pVg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7496"/>
            <a:ext cx="5715040" cy="357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7: </a:t>
            </a:r>
            <a:r>
              <a:rPr lang="en-US" b="1" dirty="0" err="1" smtClean="0"/>
              <a:t>Radiactivos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entiende por material </a:t>
            </a:r>
            <a:r>
              <a:rPr lang="es-ES" dirty="0" smtClean="0">
                <a:hlinkClick r:id="rId2" action="ppaction://hlinkfile" tooltip="Radiactividad"/>
              </a:rPr>
              <a:t>radiactivo</a:t>
            </a:r>
            <a:r>
              <a:rPr lang="es-ES" dirty="0" smtClean="0"/>
              <a:t> a todos aquellos que poseen una actividad mayor a 70 </a:t>
            </a:r>
            <a:r>
              <a:rPr lang="es-ES" dirty="0" err="1" smtClean="0"/>
              <a:t>kBq</a:t>
            </a:r>
            <a:r>
              <a:rPr lang="es-ES" dirty="0" smtClean="0"/>
              <a:t>/kg (</a:t>
            </a:r>
            <a:r>
              <a:rPr lang="es-ES" dirty="0" err="1" smtClean="0">
                <a:hlinkClick r:id="rId3" action="ppaction://hlinkfile" tooltip="Becquerel"/>
              </a:rPr>
              <a:t>kilobequerelios</a:t>
            </a:r>
            <a:r>
              <a:rPr lang="es-ES" dirty="0" smtClean="0"/>
              <a:t> por </a:t>
            </a:r>
            <a:r>
              <a:rPr lang="es-ES" dirty="0" smtClean="0">
                <a:hlinkClick r:id="rId4" action="ppaction://hlinkfile" tooltip="Kilogramo"/>
              </a:rPr>
              <a:t>kilogramo</a:t>
            </a:r>
            <a:r>
              <a:rPr lang="es-ES" dirty="0" smtClean="0"/>
              <a:t>) o su equivalente de 2 </a:t>
            </a:r>
            <a:r>
              <a:rPr lang="es-ES" dirty="0" err="1" smtClean="0"/>
              <a:t>nCi</a:t>
            </a:r>
            <a:r>
              <a:rPr lang="es-ES" dirty="0" smtClean="0"/>
              <a:t>/g (</a:t>
            </a:r>
            <a:r>
              <a:rPr lang="es-ES" dirty="0" err="1" smtClean="0">
                <a:hlinkClick r:id="rId5" action="ppaction://hlinkfile" tooltip="Curio (unidad)"/>
              </a:rPr>
              <a:t>nanocurios</a:t>
            </a:r>
            <a:r>
              <a:rPr lang="es-ES" dirty="0" smtClean="0"/>
              <a:t> por </a:t>
            </a:r>
            <a:r>
              <a:rPr lang="es-ES" dirty="0" smtClean="0">
                <a:hlinkClick r:id="rId6" action="ppaction://hlinkfile" tooltip="Gramo"/>
              </a:rPr>
              <a:t>gramo</a:t>
            </a:r>
            <a:r>
              <a:rPr lang="es-ES" dirty="0" smtClean="0"/>
              <a:t>) (</a:t>
            </a:r>
            <a:r>
              <a:rPr lang="es-ES" dirty="0" smtClean="0">
                <a:hlinkClick r:id="rId7" action="ppaction://hlinkfile" tooltip="Uranio"/>
              </a:rPr>
              <a:t>Uranio</a:t>
            </a:r>
            <a:r>
              <a:rPr lang="es-ES" dirty="0" smtClean="0"/>
              <a:t>, </a:t>
            </a:r>
            <a:r>
              <a:rPr lang="es-ES" dirty="0" smtClean="0">
                <a:hlinkClick r:id="rId8" action="ppaction://hlinkfile" tooltip="Plutonio"/>
              </a:rPr>
              <a:t>Plutonio</a:t>
            </a:r>
            <a:r>
              <a:rPr lang="es-ES" dirty="0" smtClean="0"/>
              <a:t>).</a:t>
            </a:r>
          </a:p>
          <a:p>
            <a:endParaRPr lang="en-US" dirty="0"/>
          </a:p>
        </p:txBody>
      </p:sp>
      <p:pic>
        <p:nvPicPr>
          <p:cNvPr id="4" name="Picture 3" descr="http://t3.gstatic.com/images?q=tbn:ANd9GcTWdJp1p9TMSei7V8oGmyp0ux3AEcMp3wE1IQYfcMqcjmaXFikrvF1VBMM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28794" y="4071942"/>
            <a:ext cx="51435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8: </a:t>
            </a:r>
            <a:r>
              <a:rPr lang="en-US" b="1" dirty="0" err="1" smtClean="0"/>
              <a:t>Corrosivos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sustancias </a:t>
            </a:r>
            <a:r>
              <a:rPr lang="es-ES" dirty="0" smtClean="0">
                <a:hlinkClick r:id="rId2" action="ppaction://hlinkfile" tooltip="Ácido"/>
              </a:rPr>
              <a:t>ácidas</a:t>
            </a:r>
            <a:r>
              <a:rPr lang="es-ES" dirty="0" smtClean="0"/>
              <a:t> o </a:t>
            </a:r>
            <a:r>
              <a:rPr lang="es-ES" dirty="0" smtClean="0">
                <a:hlinkClick r:id="rId3" action="ppaction://hlinkfile" tooltip="Base (química)"/>
              </a:rPr>
              <a:t>básicas</a:t>
            </a:r>
            <a:r>
              <a:rPr lang="es-ES" dirty="0" smtClean="0"/>
              <a:t> que causan lesiones visibles en la piel y otros tejidos vivos o corro en los metales. Algunas de estas sustancias son volátiles y desprenden vapores irritantes; pueden desprender gases tóxicos cuando se descomponen (</a:t>
            </a:r>
            <a:r>
              <a:rPr lang="es-ES" dirty="0" smtClean="0">
                <a:hlinkClick r:id="rId4" action="ppaction://hlinkfile" tooltip="Hidróxido de Sodio"/>
              </a:rPr>
              <a:t>hidróxido de Sodio</a:t>
            </a:r>
            <a:r>
              <a:rPr lang="es-ES" dirty="0" smtClean="0"/>
              <a:t>, </a:t>
            </a:r>
            <a:r>
              <a:rPr lang="es-ES" dirty="0" smtClean="0">
                <a:hlinkClick r:id="rId5" action="ppaction://hlinkfile" tooltip="Ácido sulfúrico"/>
              </a:rPr>
              <a:t>ácido sulfúrico</a:t>
            </a:r>
            <a:r>
              <a:rPr lang="es-ES" dirty="0" smtClean="0"/>
              <a:t>) 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Clase</a:t>
            </a:r>
            <a:r>
              <a:rPr lang="en-US" b="1" dirty="0" smtClean="0"/>
              <a:t> 9: </a:t>
            </a:r>
            <a:r>
              <a:rPr lang="en-US" b="1" dirty="0" err="1" smtClean="0"/>
              <a:t>Mezclas</a:t>
            </a:r>
            <a:r>
              <a:rPr lang="en-US" b="1" dirty="0" smtClean="0"/>
              <a:t> </a:t>
            </a:r>
            <a:r>
              <a:rPr lang="en-US" b="1" dirty="0" err="1" smtClean="0"/>
              <a:t>peligrosas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Son sustancias que presentan peligros para el hombre y el medio ambiente, pero sus efectos sobre éstos no clasifican como ninguna de las clases anteriores (por ejemplo el </a:t>
            </a:r>
            <a:r>
              <a:rPr lang="es-ES" dirty="0" smtClean="0">
                <a:hlinkClick r:id="rId2" action="ppaction://hlinkfile" tooltip="Hielo seco"/>
              </a:rPr>
              <a:t>hielo seco</a:t>
            </a:r>
            <a:r>
              <a:rPr lang="es-ES" dirty="0" smtClean="0"/>
              <a:t>).</a:t>
            </a:r>
          </a:p>
          <a:p>
            <a:r>
              <a:rPr lang="es-ES" dirty="0" smtClean="0"/>
              <a:t> Cargas peligrosas que están reguladas en su transporte pero no pueden ser incluidas en ninguna de las clases antes mencionadas (</a:t>
            </a:r>
            <a:r>
              <a:rPr lang="es-ES" dirty="0" smtClean="0">
                <a:hlinkClick r:id="rId3" action="ppaction://hlinkfile" tooltip="Asfalto"/>
              </a:rPr>
              <a:t>asfalto</a:t>
            </a:r>
            <a:r>
              <a:rPr lang="es-ES" dirty="0" smtClean="0"/>
              <a:t> caliente).</a:t>
            </a:r>
          </a:p>
          <a:p>
            <a:r>
              <a:rPr lang="es-ES" dirty="0" smtClean="0"/>
              <a:t>Sustancias peligrosas para el </a:t>
            </a:r>
            <a:r>
              <a:rPr lang="es-ES" dirty="0" smtClean="0">
                <a:hlinkClick r:id="rId4" action="ppaction://hlinkfile" tooltip="Medio ambiente"/>
              </a:rPr>
              <a:t>medio ambiente</a:t>
            </a:r>
            <a:r>
              <a:rPr lang="es-ES" dirty="0" smtClean="0"/>
              <a:t>.</a:t>
            </a:r>
          </a:p>
          <a:p>
            <a:r>
              <a:rPr lang="es-ES" dirty="0" smtClean="0"/>
              <a:t> </a:t>
            </a:r>
            <a:r>
              <a:rPr lang="es-ES" dirty="0" smtClean="0">
                <a:hlinkClick r:id="rId5" action="ppaction://hlinkfile" tooltip="Basura"/>
              </a:rPr>
              <a:t>Residuos</a:t>
            </a:r>
            <a:r>
              <a:rPr lang="es-ES" dirty="0" smtClean="0"/>
              <a:t> peligrosos.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1480"/>
            <a:ext cx="8686800" cy="72392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cap="none" dirty="0" smtClean="0">
                <a:solidFill>
                  <a:schemeClr val="tx1"/>
                </a:solidFill>
                <a:effectLst/>
                <a:ea typeface="Times New Roman" pitchFamily="18" charset="0"/>
              </a:rPr>
              <a:t>Señales de advertencia o peligro homologadas en los lugares de trabajo:</a:t>
            </a:r>
            <a:r>
              <a:rPr lang="en-US" b="1" cap="none" dirty="0" smtClean="0">
                <a:solidFill>
                  <a:schemeClr val="tx1"/>
                </a:solidFill>
                <a:effectLst/>
                <a:ea typeface="Times New Roman" pitchFamily="18" charset="0"/>
              </a:rPr>
              <a:t/>
            </a:r>
            <a:br>
              <a:rPr lang="en-US" b="1" cap="none" dirty="0" smtClean="0">
                <a:solidFill>
                  <a:schemeClr val="tx1"/>
                </a:solidFill>
                <a:effectLst/>
                <a:ea typeface="Times New Roman" pitchFamily="18" charset="0"/>
              </a:rPr>
            </a:br>
            <a:endParaRPr lang="en-US" dirty="0"/>
          </a:p>
        </p:txBody>
      </p:sp>
      <p:pic>
        <p:nvPicPr>
          <p:cNvPr id="4" name="il_fi" descr="http://www.armada.mil.ve/guardacostas/Imagenes/Web/materiale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5929353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Simbolos</a:t>
            </a:r>
            <a:r>
              <a:rPr lang="es-CO" dirty="0" smtClean="0"/>
              <a:t> </a:t>
            </a:r>
            <a:r>
              <a:rPr lang="es-CO" dirty="0" err="1" smtClean="0"/>
              <a:t>pictoricos</a:t>
            </a:r>
            <a:r>
              <a:rPr lang="es-CO" dirty="0" smtClean="0"/>
              <a:t> de </a:t>
            </a:r>
            <a:r>
              <a:rPr lang="es-CO" dirty="0" err="1" smtClean="0"/>
              <a:t>prevencion</a:t>
            </a:r>
            <a:r>
              <a:rPr lang="es-CO" dirty="0" smtClean="0"/>
              <a:t/>
            </a:r>
            <a:br>
              <a:rPr lang="es-CO" dirty="0" smtClean="0"/>
            </a:br>
            <a:endParaRPr lang="en-US" dirty="0"/>
          </a:p>
        </p:txBody>
      </p:sp>
      <p:pic>
        <p:nvPicPr>
          <p:cNvPr id="4" name="il_fi" descr="http://www.matpelytransporte.com.ve/img/segregacion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40719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Carga</a:t>
            </a:r>
            <a:r>
              <a:rPr lang="en-US" b="1" dirty="0" smtClean="0"/>
              <a:t> - </a:t>
            </a:r>
            <a:r>
              <a:rPr lang="en-US" b="1" dirty="0" err="1" smtClean="0"/>
              <a:t>Peligrosa</a:t>
            </a:r>
            <a:r>
              <a:rPr lang="en-US" b="1" dirty="0" smtClean="0"/>
              <a:t> IMO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cargas que por su naturaleza y peligrosidad requieren de un manipuleo adecuado y tomando las precauciones necesarias debido a que las mismas ponen en riesgo la vida humana y la instalación o lugar donde se trabajan.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714356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Puede causar enfermedades, dependiendo de gases tóxicos, venenosos y hasta incluso puede causar explosión. </a:t>
            </a:r>
            <a:br>
              <a:rPr lang="es-ES" sz="3200" dirty="0" smtClean="0"/>
            </a:b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57158" y="2551837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se deben disponer para su embalaje, transporte y manipuleo. Cada embalaje  que contenga alguna clase de carga peligrosa, debe tener adherido una etiqueta de forma </a:t>
            </a:r>
            <a:r>
              <a:rPr lang="es-ES" sz="3200" b="1" u="sng" dirty="0" smtClean="0"/>
              <a:t>romboidal, </a:t>
            </a:r>
            <a:r>
              <a:rPr lang="es-ES" sz="3200" dirty="0" smtClean="0"/>
              <a:t>de dimensiones proporcionadas al tamaño del bulto.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214290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la etiqueta propiamente tal tiene un color característico de la clase en donde </a:t>
            </a:r>
            <a:r>
              <a:rPr lang="es-ES" sz="3200" dirty="0" err="1" smtClean="0"/>
              <a:t>ademas</a:t>
            </a:r>
            <a:r>
              <a:rPr lang="es-ES" sz="3200" dirty="0" smtClean="0"/>
              <a:t> figura el numero de clase y un logotipo que indique o ilustre respecto a su peligrosidad sin perjuicio de tener escrita la palabra como por ejemplo, explosivo, corrosivo, etc., </a:t>
            </a:r>
            <a:r>
              <a:rPr lang="es-ES" sz="3200" dirty="0" err="1" smtClean="0"/>
              <a:t>segun</a:t>
            </a:r>
            <a:r>
              <a:rPr lang="es-ES" sz="3200" dirty="0" smtClean="0"/>
              <a:t> el contenido. 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14282" y="3500438"/>
            <a:ext cx="735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La etiqueta cumple con 2 objetivos: </a:t>
            </a:r>
          </a:p>
          <a:p>
            <a:endParaRPr lang="en-US" sz="3200" dirty="0" smtClean="0"/>
          </a:p>
          <a:p>
            <a:pPr marL="514350" indent="-514350">
              <a:buAutoNum type="arabicPeriod"/>
            </a:pPr>
            <a:r>
              <a:rPr lang="en-US" sz="3200" b="1" dirty="0" smtClean="0"/>
              <a:t>Entendido por personas alfabetos </a:t>
            </a:r>
          </a:p>
          <a:p>
            <a:pPr marL="514350" indent="-514350">
              <a:buAutoNum type="arabicPeriod"/>
            </a:pPr>
            <a:r>
              <a:rPr lang="en-US" sz="3200" b="1" dirty="0" smtClean="0"/>
              <a:t> Comprendido por personas analfabetas.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 </a:t>
            </a:r>
            <a:r>
              <a:rPr lang="es-CO" dirty="0"/>
              <a:t>Símbolos </a:t>
            </a:r>
            <a:r>
              <a:rPr lang="es-CO" dirty="0" smtClean="0"/>
              <a:t>Pictóricos de advertencia</a:t>
            </a:r>
            <a:endParaRPr lang="es-CO" dirty="0"/>
          </a:p>
        </p:txBody>
      </p:sp>
      <p:pic>
        <p:nvPicPr>
          <p:cNvPr id="5" name="Content Placeholder 4" descr="http://www.navicon.org/imagenes/l_gasvenenoso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214422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http://www.navicon.org/imagenes/l_explosivo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2815627" cy="253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http://www.navicon.org/imagenes/l_corrosivo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000504"/>
            <a:ext cx="2880320" cy="242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718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Normas de cargue y descargue</a:t>
            </a:r>
            <a:endParaRPr lang="en-US" dirty="0"/>
          </a:p>
        </p:txBody>
      </p:sp>
      <p:pic>
        <p:nvPicPr>
          <p:cNvPr id="3" name="rg_hi" descr="http://t0.gstatic.com/images?q=tbn:ANd9GcSXaI8NW163sYeHeMU9WvZ08jF0kflru5yv_T11ZovsAEzPeJg4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071678"/>
            <a:ext cx="6072230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Técnicas de manipulación de la carga</a:t>
            </a:r>
            <a:br>
              <a:rPr lang="es-CO" dirty="0" smtClean="0"/>
            </a:br>
            <a:r>
              <a:rPr lang="es-CO" dirty="0" smtClean="0"/>
              <a:t>según su naturaleza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928802"/>
            <a:ext cx="7772400" cy="4214842"/>
          </a:xfrm>
        </p:spPr>
        <p:txBody>
          <a:bodyPr>
            <a:normAutofit/>
          </a:bodyPr>
          <a:lstStyle/>
          <a:p>
            <a:r>
              <a:rPr lang="es-CO" dirty="0"/>
              <a:t>La manipulación manual de cargas es una tarea bastante frecuente que puede producir fatiga física o lesiones como contusiones, cortes, heridas, fracturas y lesiones musculo-esqueléticas en zonas sensibles como son los hombros, brazos, manos y espalda.  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357042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Normas de cargue y descargue</a:t>
            </a:r>
            <a:br>
              <a:rPr lang="es-CO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71472" y="1142984"/>
            <a:ext cx="6286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smtClean="0"/>
              <a:t> Para el descargue y cargue de  mercancía debemos tener en cuenta  los siguiente dentro de la bodega o el área que se valla a utilizar para dicho ejerció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42910" y="2857496"/>
            <a:ext cx="61436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 smtClean="0"/>
              <a:t>Pasillos</a:t>
            </a:r>
            <a:r>
              <a:rPr lang="es-ES_tradnl" sz="2800" dirty="0" smtClean="0"/>
              <a:t>: 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Dejar un pasillo peatonal periférico de 70 cm, entre los materiales almacenados y los muros del almacén, lo que facilita realizar inspecciones, prevención de incendios y defensa del muro contra los derrumbes.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rot="10800000" flipV="1">
            <a:off x="714348" y="4448333"/>
            <a:ext cx="6143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Rectángulo"/>
          <p:cNvSpPr/>
          <p:nvPr/>
        </p:nvSpPr>
        <p:spPr>
          <a:xfrm>
            <a:off x="857224" y="1857364"/>
            <a:ext cx="7715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b="1" dirty="0" smtClean="0"/>
              <a:t>Demarcación</a:t>
            </a:r>
            <a:r>
              <a:rPr lang="es-ES_tradnl" sz="3200" dirty="0" smtClean="0"/>
              <a:t>: </a:t>
            </a:r>
          </a:p>
          <a:p>
            <a:endParaRPr lang="es-ES_tradnl" sz="3200" dirty="0" smtClean="0"/>
          </a:p>
          <a:p>
            <a:r>
              <a:rPr lang="es-ES_tradnl" sz="3200" dirty="0" smtClean="0"/>
              <a:t>Pintar una franja de 10 cm con pintura amarilla en los pasillos, las zonas de almacenamiento y la ubicación de los equipos de control de incendios y primeros auxilios.</a:t>
            </a:r>
            <a:endParaRPr lang="es-CO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Rectángulo"/>
          <p:cNvSpPr/>
          <p:nvPr/>
        </p:nvSpPr>
        <p:spPr>
          <a:xfrm>
            <a:off x="500034" y="1928802"/>
            <a:ext cx="8643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b="1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 Los equipos de protección individual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CO" sz="32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3200" dirty="0" smtClean="0">
                <a:solidFill>
                  <a:srgbClr val="000000"/>
                </a:solidFill>
                <a:latin typeface="Franklin Gothic Book" pitchFamily="34" charset="0"/>
                <a:ea typeface="Times New Roman" pitchFamily="18" charset="0"/>
                <a:cs typeface="Arial" pitchFamily="34" charset="0"/>
              </a:rPr>
              <a:t>Los equipos de protección individual no deben interferir en la capacidad de realizar movimientos, no impedirán la visión ni disminuirán la destreza manual. Evita los bolsillos, cinturones u otros elementos fáciles de enganchar. La vestimenta debe ser cómoda y no ajustada.</a:t>
            </a:r>
            <a:endParaRPr lang="es-CO" sz="3200" dirty="0" smtClean="0">
              <a:latin typeface="Franklin Gothic Book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ELEMENTOS DE PROTECCION PERSONAL</a:t>
            </a:r>
            <a:br>
              <a:rPr lang="es-CO" dirty="0" smtClean="0"/>
            </a:br>
            <a:endParaRPr lang="en-US" dirty="0"/>
          </a:p>
        </p:txBody>
      </p:sp>
      <p:pic>
        <p:nvPicPr>
          <p:cNvPr id="4" name="BLOGGER_PHOTO_ID_5270423405157663666" descr="http://3.bp.blogspot.com/_EiXNcBPlu6Y/SSROKcBTw7I/AAAAAAAAADM/H7tZAiqZpoY/s320/EPP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85926"/>
            <a:ext cx="5786478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1571612"/>
            <a:ext cx="78581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 smtClean="0"/>
              <a:t>Señalización</a:t>
            </a:r>
            <a:r>
              <a:rPr lang="es-ES_tradnl" sz="2800" dirty="0" smtClean="0"/>
              <a:t>: 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Colocar carteles y/o avisos en los sitios de ubicación de los equipos de control de incendios y de primeros auxilios, salidas de emergencia, sitios y elementos que presenten riesgos como columnas, áreas de almacenamiento de materiales peligrosos y otros.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SEÑALIZACION </a:t>
            </a:r>
            <a:endParaRPr lang="en-US" dirty="0"/>
          </a:p>
        </p:txBody>
      </p:sp>
      <p:pic>
        <p:nvPicPr>
          <p:cNvPr id="3" name="il_fi" descr="http://www.monografias.com/trabajos82/senalizacion-areas-industriales-codigo-colores/image03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43074"/>
            <a:ext cx="7358114" cy="425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SEÑALIZACION</a:t>
            </a:r>
            <a:endParaRPr lang="en-US" dirty="0"/>
          </a:p>
        </p:txBody>
      </p:sp>
      <p:pic>
        <p:nvPicPr>
          <p:cNvPr id="3" name="rg_hi" descr="http://t1.gstatic.com/images?q=tbn:ANd9GcQmVgc79eCHqb8_4jil9PJx52Ja2qNpCSmTd47FJQtwxh7oxt4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rg_hi" descr="http://t2.gstatic.com/images?q=tbn:ANd9GcSgtRU6Evzm2RTgFvpdve8PDpw_66SwQedLAZCPsGX6Fg9nBhxS5w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428736"/>
            <a:ext cx="242889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0.gstatic.com/images?q=tbn:ANd9GcS_vj5vRhJ_XWy0Mm7KFrfp-NYudBTxIf2SkIb75HsLKCOsguG2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4643446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SEÑALIZACION</a:t>
            </a:r>
            <a:endParaRPr lang="en-US" dirty="0"/>
          </a:p>
        </p:txBody>
      </p:sp>
      <p:pic>
        <p:nvPicPr>
          <p:cNvPr id="3" name="rg_hi" descr="http://t0.gstatic.com/images?q=tbn:ANd9GcS21XcGSj5CbFVmrOPLeBNSbZfqwmMiyMNTCszEljJh7IxqIMux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557216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28662" y="428604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b="1" dirty="0" smtClean="0"/>
              <a:t>Técnicas de almacenamiento</a:t>
            </a:r>
            <a:endParaRPr lang="en-US" sz="3200" dirty="0"/>
          </a:p>
        </p:txBody>
      </p:sp>
      <p:sp>
        <p:nvSpPr>
          <p:cNvPr id="4" name="3 Rectángulo"/>
          <p:cNvSpPr/>
          <p:nvPr/>
        </p:nvSpPr>
        <p:spPr>
          <a:xfrm>
            <a:off x="714348" y="1785926"/>
            <a:ext cx="7715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b="1" dirty="0" smtClean="0"/>
              <a:t>En estantería</a:t>
            </a:r>
            <a:r>
              <a:rPr lang="es-ES_tradnl" sz="3200" dirty="0" smtClean="0"/>
              <a:t>: </a:t>
            </a:r>
          </a:p>
          <a:p>
            <a:endParaRPr lang="es-ES_tradnl" sz="3200" dirty="0" smtClean="0"/>
          </a:p>
          <a:p>
            <a:r>
              <a:rPr lang="es-ES_tradnl" sz="3200" dirty="0" smtClean="0"/>
              <a:t>Calcular la capacidad y resistencia de la estantería para sostener los materiales por almacenar, claro esta teniendo en cuenta que ,los materiales tóxicos se deben almacenar en la parte de a bajo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Normas de e higiene y seguridad con el cargue y el descargue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O" b="1" dirty="0" smtClean="0"/>
              <a:t>MOVIMIENTO MANUAL DE CARGAS </a:t>
            </a:r>
            <a:endParaRPr lang="en-US" dirty="0" smtClean="0"/>
          </a:p>
          <a:p>
            <a:r>
              <a:rPr lang="es-CO" dirty="0" smtClean="0"/>
              <a:t>El levantamiento y transporte manual de pesos es común en el trabajo de la construcción: bolsas de arena, tablas, ladrillos, cajas, etc.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http://t3.gstatic.com/images?q=tbn:ANd9GcRylaAuOXNG8JecNBx1_oU4TwPHmWXCWCGoA-orgou_vrHlEFAANLlk1vAT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14488"/>
            <a:ext cx="36433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_fi" descr="http://www.dalmec.de/Immagini/immag_azienda/ieri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428604"/>
            <a:ext cx="5958424" cy="33726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Rectángulo"/>
          <p:cNvSpPr/>
          <p:nvPr/>
        </p:nvSpPr>
        <p:spPr>
          <a:xfrm>
            <a:off x="899592" y="3786191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b="1" u="sng" dirty="0"/>
              <a:t>La manipulación de la carga </a:t>
            </a:r>
            <a:r>
              <a:rPr lang="es-CO" sz="2400" b="1" u="sng" dirty="0" smtClean="0"/>
              <a:t>es:</a:t>
            </a:r>
            <a:r>
              <a:rPr lang="es-CO" sz="2400" dirty="0" smtClean="0"/>
              <a:t> </a:t>
            </a:r>
            <a:r>
              <a:rPr lang="es-CO" sz="2400" dirty="0"/>
              <a:t>Cualquier operación de transporte o </a:t>
            </a:r>
            <a:endParaRPr lang="es-CO" sz="2400" dirty="0" smtClean="0"/>
          </a:p>
          <a:p>
            <a:r>
              <a:rPr lang="es-CO" sz="2400" dirty="0" smtClean="0"/>
              <a:t>sujeción </a:t>
            </a:r>
            <a:r>
              <a:rPr lang="es-CO" sz="2400" dirty="0"/>
              <a:t>de una carga por parte de uno o varios trabajadores, como el </a:t>
            </a:r>
            <a:endParaRPr lang="es-CO" sz="2400" dirty="0" smtClean="0"/>
          </a:p>
          <a:p>
            <a:r>
              <a:rPr lang="es-CO" sz="2400" dirty="0" smtClean="0"/>
              <a:t>levantamiento</a:t>
            </a:r>
            <a:r>
              <a:rPr lang="es-CO" sz="2400" dirty="0"/>
              <a:t>, la colocación, el empuje, la tracción o el desplazamiento</a:t>
            </a:r>
            <a:r>
              <a:rPr lang="es-CO" sz="2400" dirty="0" smtClean="0"/>
              <a:t>,</a:t>
            </a:r>
          </a:p>
          <a:p>
            <a:r>
              <a:rPr lang="es-CO" sz="2400" dirty="0" smtClean="0"/>
              <a:t> que </a:t>
            </a:r>
            <a:r>
              <a:rPr lang="es-CO" sz="2400" dirty="0"/>
              <a:t>por sus características o condiciones ergonómicas</a:t>
            </a:r>
          </a:p>
        </p:txBody>
      </p:sp>
    </p:spTree>
    <p:extLst>
      <p:ext uri="{BB962C8B-B14F-4D97-AF65-F5344CB8AC3E}">
        <p14:creationId xmlns:p14="http://schemas.microsoft.com/office/powerpoint/2010/main" xmlns="" val="76596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 rot="10800000" flipV="1">
            <a:off x="285720" y="500042"/>
            <a:ext cx="814393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Al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levantar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la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carga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Los pies deben colocarse separados, a ambos lados de la carga o uno más adelante con respecto al otro.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aumenta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así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la base de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sustentación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Al bajar deben doblarse las rodillas, manteniendo la cabeza y la columna recta.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Agarrar firmemente la carga, usando la palma de la mano y todos los dedos.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CO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Los brazos deben permanecer extendidos y pegados al cuerpo, realizando la fuerza para levantar la carga sólo con las piernas.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61" name="Picture 306" descr="http://training.itcilo.it/actrav_cdrom2/es/osh/constru/carga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929198"/>
            <a:ext cx="1400175" cy="1609724"/>
          </a:xfrm>
          <a:prstGeom prst="rect">
            <a:avLst/>
          </a:prstGeom>
          <a:noFill/>
        </p:spPr>
      </p:pic>
      <p:pic>
        <p:nvPicPr>
          <p:cNvPr id="4" name="Picture 3" descr="http://training.itcilo.it/actrav_cdrom2/es/osh/constru/CARGA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714884"/>
            <a:ext cx="1733550" cy="181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training.itcilo.it/actrav_cdrom2/es/osh/constru/CARGA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4429132"/>
            <a:ext cx="1733550" cy="210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training.itcilo.it/actrav_cdrom2/es/osh/constru/CARGA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1733550" cy="278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training.itcilo.it/actrav_cdrom2/es/osh/constru/CARGA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71480"/>
            <a:ext cx="17335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ttp://training.itcilo.it/actrav_cdrom2/es/osh/constru/carga2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857232"/>
            <a:ext cx="17621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00034" y="3571877"/>
            <a:ext cx="785818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Siguiendo esas recomendaciones, se hará una presión uniforme en los discos entre las vértebras y no causará problemas a la columna.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Normas para cargas peligrosas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026" name="Picture 2" descr="http://t0.gstatic.com/images?q=tbn:ANd9GcRY7uYlqOOKvRyVBt4QotdGUtpld-BPwvCp4jBQYmEfxPQELrv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857232"/>
            <a:ext cx="578647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0800000" flipV="1">
            <a:off x="301752" y="1298448"/>
            <a:ext cx="8686800" cy="2773494"/>
          </a:xfrm>
        </p:spPr>
        <p:txBody>
          <a:bodyPr>
            <a:normAutofit/>
          </a:bodyPr>
          <a:lstStyle/>
          <a:p>
            <a:pPr algn="ctr"/>
            <a:r>
              <a:rPr lang="es-CO" sz="6600" dirty="0" err="1" smtClean="0"/>
              <a:t>Mercancias</a:t>
            </a:r>
            <a:r>
              <a:rPr lang="es-CO" sz="6600" dirty="0" smtClean="0"/>
              <a:t/>
            </a:r>
            <a:br>
              <a:rPr lang="es-CO" sz="6600" dirty="0" smtClean="0"/>
            </a:br>
            <a:r>
              <a:rPr lang="es-CO" sz="6600" dirty="0" smtClean="0"/>
              <a:t> peligrosa</a:t>
            </a:r>
            <a:endParaRPr lang="es-CO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Normas para </a:t>
            </a:r>
            <a:r>
              <a:rPr lang="es-CO" dirty="0" err="1" smtClean="0"/>
              <a:t>mercancias</a:t>
            </a:r>
            <a:r>
              <a:rPr lang="es-CO" dirty="0" smtClean="0"/>
              <a:t> peligrosas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Mercancías peligrosas son cargas que por su naturaleza y peligrosidad requieren de un manipuleo adecuado y tomando las precauciones necesarias.</a:t>
            </a:r>
          </a:p>
          <a:p>
            <a:endParaRPr lang="es-CO" dirty="0"/>
          </a:p>
        </p:txBody>
      </p:sp>
      <p:pic>
        <p:nvPicPr>
          <p:cNvPr id="4" name="rg_hi" descr="http://t1.gstatic.com/images?q=tbn:ANd9GcQRzCAPMdQr2ZIhjLJNozLhCTfpNw9WpTpijX2Xx3oOo5b4JkcX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643314"/>
            <a:ext cx="485778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Equipo de protección personal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/>
              <a:t>• Delantales  </a:t>
            </a:r>
          </a:p>
          <a:p>
            <a:r>
              <a:rPr lang="es-CO" dirty="0" smtClean="0"/>
              <a:t>• </a:t>
            </a:r>
            <a:r>
              <a:rPr lang="es-CO" dirty="0" err="1" smtClean="0"/>
              <a:t>Cubretodos</a:t>
            </a:r>
            <a:r>
              <a:rPr lang="es-CO" dirty="0" smtClean="0"/>
              <a:t>  </a:t>
            </a:r>
          </a:p>
          <a:p>
            <a:r>
              <a:rPr lang="es-CO" dirty="0" smtClean="0"/>
              <a:t>• Batas de Laboratorios  </a:t>
            </a:r>
          </a:p>
          <a:p>
            <a:r>
              <a:rPr lang="es-CO" dirty="0" smtClean="0"/>
              <a:t>• Camisas  </a:t>
            </a:r>
          </a:p>
          <a:p>
            <a:r>
              <a:rPr lang="es-CO" dirty="0" smtClean="0"/>
              <a:t>• Pantalones  </a:t>
            </a:r>
          </a:p>
          <a:p>
            <a:r>
              <a:rPr lang="es-CO" dirty="0" smtClean="0"/>
              <a:t>• Guantes  </a:t>
            </a:r>
          </a:p>
          <a:p>
            <a:r>
              <a:rPr lang="es-CO" dirty="0" smtClean="0"/>
              <a:t>• Protección respiratorias  </a:t>
            </a:r>
          </a:p>
          <a:p>
            <a:r>
              <a:rPr lang="es-CO" dirty="0" smtClean="0"/>
              <a:t>• Anteojos  </a:t>
            </a:r>
          </a:p>
          <a:p>
            <a:r>
              <a:rPr lang="es-CO" dirty="0" smtClean="0"/>
              <a:t>• Máscaras  </a:t>
            </a:r>
          </a:p>
          <a:p>
            <a:r>
              <a:rPr lang="es-CO" dirty="0" smtClean="0"/>
              <a:t>• Botas </a:t>
            </a:r>
            <a:endParaRPr lang="es-CO" dirty="0"/>
          </a:p>
        </p:txBody>
      </p:sp>
      <p:pic>
        <p:nvPicPr>
          <p:cNvPr id="5" name="4 Marcador de contenido" descr="http://www.infoepi.es/odin/images/4425/3m-Espa%C3%B1a-ofrece-el-equipo-3M-Jupiter-Chemprotex-dise%C3%B1ado-para-ofrecer-protecci%C3%B3n-respiratoria-y-protecci%C3%B3n-de-la-piel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285992"/>
            <a:ext cx="3214710" cy="33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Medio de transporte especial</a:t>
            </a:r>
            <a:endParaRPr lang="es-CO" dirty="0"/>
          </a:p>
        </p:txBody>
      </p:sp>
      <p:pic>
        <p:nvPicPr>
          <p:cNvPr id="4" name="3 Marcador de contenido" descr="http://www.estrucplan.com.ar/Secciones/Hojas/rotulado/senales/identificaciondetrans/image0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928802"/>
            <a:ext cx="600079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3357562"/>
            <a:ext cx="8686800" cy="285752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Normas internacionales de marcado</a:t>
            </a:r>
            <a:br>
              <a:rPr lang="es-CO" dirty="0" smtClean="0"/>
            </a:br>
            <a:endParaRPr lang="es-CO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85786" y="57148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smtClean="0"/>
              <a:t>El conocimiento de las normas internacionales específicas para el empaque  y manipulación de mercancías</a:t>
            </a:r>
            <a:endParaRPr lang="es-CO" sz="2400" dirty="0"/>
          </a:p>
        </p:txBody>
      </p:sp>
      <p:sp>
        <p:nvSpPr>
          <p:cNvPr id="3" name="2 Rectángulo"/>
          <p:cNvSpPr/>
          <p:nvPr/>
        </p:nvSpPr>
        <p:spPr>
          <a:xfrm>
            <a:off x="785786" y="207167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 smtClean="0"/>
              <a:t>al momento de preparar el producto para su exportación. Entre las normas técnicas de mayor consulta y aplicación se encuentran:</a:t>
            </a:r>
            <a:endParaRPr lang="es-CO" sz="2400" dirty="0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14348" y="3500438"/>
            <a:ext cx="76438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Norma ISO 3394,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 aplicada a las dimensiones de las cajas, pallets y plataformas </a:t>
            </a:r>
            <a:r>
              <a:rPr kumimoji="0" lang="es-ES_tradnl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paletizadas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R 87 o Reglamentación 87, 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aplicado a los productos para venta en unidades, en lo relacionado a la </a:t>
            </a:r>
            <a:r>
              <a:rPr kumimoji="0" lang="es-ES_tradnl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descripción del contenido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 en cada envase o paquete.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Norma ISO 780 y 7000, 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referente a las instrucciones acerca de </a:t>
            </a:r>
            <a:r>
              <a:rPr kumimoji="0" lang="es-ES_tradnl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manejo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 y </a:t>
            </a:r>
            <a:r>
              <a:rPr kumimoji="0" lang="es-ES_tradnl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advertencia</a:t>
            </a:r>
            <a:r>
              <a:rPr kumimoji="0" lang="es-ES_tradnl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 </a:t>
            </a:r>
            <a:r>
              <a:rPr kumimoji="0" lang="es-ES_tradnl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y</a:t>
            </a:r>
            <a:r>
              <a:rPr kumimoji="0" lang="es-ES_tradnl" sz="2000" b="0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símbolos</a:t>
            </a:r>
            <a:r>
              <a:rPr kumimoji="0" lang="es-ES_tradnl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 pictóricos.</a:t>
            </a:r>
            <a:endParaRPr kumimoji="0" lang="es-ES_trad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 rot="10800000" flipV="1">
            <a:off x="571472" y="714356"/>
            <a:ext cx="800105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En la actualidad la preocupación por la conservación del medio ambiente exige la utilización de </a:t>
            </a:r>
            <a:r>
              <a:rPr kumimoji="0" lang="es-ES_tradnl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materiales reciclables</a:t>
            </a:r>
            <a:r>
              <a:rPr kumimoji="0" lang="es-ES_tradnl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, así como la utilización de maderas debidamente tratadas y de uso industrial o especies renovables.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/>
            </a:r>
            <a:br>
              <a:rPr kumimoji="0" lang="es-ES_tradnl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</a:br>
            <a:endParaRPr kumimoji="0" lang="es-ES_tradnl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NIMF Número 15, </a:t>
            </a:r>
            <a:r>
              <a:rPr kumimoji="0" lang="es-ES_tradnl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rebuchet MS" pitchFamily="34" charset="0"/>
                <a:cs typeface="Arial" pitchFamily="34" charset="0"/>
              </a:rPr>
              <a:t>Norma Internacional para Medidas Fitosanitarias, obliga al material de madera destinado al empaque y embalaje de productos de exportación a recibir un tratamiento especial para la eliminación de insectos, hongos y nematodos.</a:t>
            </a:r>
            <a:endParaRPr kumimoji="0" lang="es-ES_trad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85786" y="1142984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u="sng" dirty="0"/>
              <a:t> </a:t>
            </a:r>
            <a:endParaRPr lang="es-CO" dirty="0"/>
          </a:p>
        </p:txBody>
      </p:sp>
      <p:pic>
        <p:nvPicPr>
          <p:cNvPr id="3" name="rg_hi" descr="http://t1.gstatic.com/images?q=tbn:ANd9GcRGl-zA2C3cul20CuDrnEsJZwzBzPB6eTGGS8FuhcMbco0Lcd1-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2214546" y="4500570"/>
            <a:ext cx="392909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42910" y="0"/>
            <a:ext cx="71438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2400" b="1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Características de la carga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s-CO" sz="2400" dirty="0" smtClean="0">
              <a:solidFill>
                <a:srgbClr val="000000"/>
              </a:solidFill>
              <a:latin typeface="Franklin Gothic Book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demasiado pesada o grande. </a:t>
            </a:r>
            <a:b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- es voluminosa o difícil de sujetar. </a:t>
            </a:r>
            <a:b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- está en equilibrio inestable o su contenido corre el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  riesgo de desplazarse. </a:t>
            </a:r>
            <a:b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- está colocada de tal modo que debe sostenerse o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  manipularse a distancia del tronco o con torsión 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 inclinación del mismo. </a:t>
            </a:r>
            <a:b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</a:b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- la carga, debido a su aspecto exterior o a su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 consistencia puede ocasionar lesiones al trabajador, en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CO" sz="2200" dirty="0" smtClean="0">
                <a:solidFill>
                  <a:srgbClr val="000000"/>
                </a:solidFill>
                <a:latin typeface="Franklin Gothic Book" pitchFamily="34" charset="0"/>
                <a:cs typeface="Times New Roman" pitchFamily="18" charset="0"/>
              </a:rPr>
              <a:t>  particular en caso de golpe.</a:t>
            </a:r>
          </a:p>
        </p:txBody>
      </p:sp>
    </p:spTree>
    <p:extLst>
      <p:ext uri="{BB962C8B-B14F-4D97-AF65-F5344CB8AC3E}">
        <p14:creationId xmlns:p14="http://schemas.microsoft.com/office/powerpoint/2010/main" xmlns="" val="92281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3429000"/>
            <a:ext cx="8686800" cy="1357322"/>
          </a:xfrm>
        </p:spPr>
        <p:txBody>
          <a:bodyPr>
            <a:noAutofit/>
          </a:bodyPr>
          <a:lstStyle/>
          <a:p>
            <a:pPr algn="ctr"/>
            <a:r>
              <a:rPr lang="es-CO" sz="9600" dirty="0" smtClean="0"/>
              <a:t>Gracias</a:t>
            </a:r>
            <a:br>
              <a:rPr lang="es-CO" sz="9600" dirty="0" smtClean="0"/>
            </a:br>
            <a:endParaRPr lang="es-CO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/>
              <a:t>ALGUNOS DE LOS FACTORES DE RIESGO PODRAN SER: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279691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s-CO" sz="9800" dirty="0" smtClean="0"/>
          </a:p>
          <a:p>
            <a:r>
              <a:rPr lang="es-CO" sz="9800" dirty="0" smtClean="0"/>
              <a:t>- </a:t>
            </a:r>
            <a:r>
              <a:rPr lang="es-CO" sz="9800" dirty="0"/>
              <a:t>Esfuerzo físico </a:t>
            </a:r>
            <a:r>
              <a:rPr lang="es-CO" sz="9800" dirty="0" smtClean="0"/>
              <a:t>necesario</a:t>
            </a:r>
          </a:p>
          <a:p>
            <a:endParaRPr lang="es-CO" sz="9800" dirty="0"/>
          </a:p>
          <a:p>
            <a:r>
              <a:rPr lang="es-CO" sz="9800" dirty="0" smtClean="0"/>
              <a:t>- </a:t>
            </a:r>
            <a:r>
              <a:rPr lang="es-CO" sz="9800" dirty="0"/>
              <a:t>Características del medio de </a:t>
            </a:r>
            <a:r>
              <a:rPr lang="es-CO" sz="9800" dirty="0" smtClean="0"/>
              <a:t>trabajo</a:t>
            </a:r>
          </a:p>
          <a:p>
            <a:endParaRPr lang="es-CO" sz="9800" dirty="0"/>
          </a:p>
          <a:p>
            <a:r>
              <a:rPr lang="es-CO" sz="9800" dirty="0" smtClean="0"/>
              <a:t>- Exigencias </a:t>
            </a:r>
            <a:r>
              <a:rPr lang="es-CO" sz="9800" dirty="0"/>
              <a:t>de la actividad </a:t>
            </a:r>
            <a:endParaRPr lang="es-CO" sz="9800" dirty="0" smtClean="0"/>
          </a:p>
          <a:p>
            <a:endParaRPr lang="es-CO" sz="9800" dirty="0"/>
          </a:p>
          <a:p>
            <a:r>
              <a:rPr lang="es-CO" sz="9800" dirty="0" smtClean="0"/>
              <a:t>- Factores </a:t>
            </a:r>
            <a:r>
              <a:rPr lang="es-CO" sz="9800" dirty="0"/>
              <a:t>individuales de </a:t>
            </a:r>
            <a:r>
              <a:rPr lang="es-CO" sz="9800" dirty="0" smtClean="0"/>
              <a:t>riesgo</a:t>
            </a:r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428076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85785" y="1571611"/>
          <a:ext cx="4500595" cy="3255887"/>
        </p:xfrm>
        <a:graphic>
          <a:graphicData uri="http://schemas.openxmlformats.org/drawingml/2006/table">
            <a:tbl>
              <a:tblPr/>
              <a:tblGrid>
                <a:gridCol w="2115280"/>
                <a:gridCol w="900119"/>
                <a:gridCol w="1485196"/>
              </a:tblGrid>
              <a:tr h="785576">
                <a:tc>
                  <a:txBody>
                    <a:bodyPr/>
                    <a:lstStyle/>
                    <a:p>
                      <a:pPr algn="l"/>
                      <a:r>
                        <a:rPr lang="es-CO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b="1" dirty="0"/>
                        <a:t>PESO MÁXIMO</a:t>
                      </a:r>
                      <a:r>
                        <a:rPr lang="es-CO" b="1" baseline="30000" dirty="0"/>
                        <a:t>*</a:t>
                      </a:r>
                      <a:endParaRPr lang="es-CO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CO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688">
                <a:tc>
                  <a:txBody>
                    <a:bodyPr/>
                    <a:lstStyle/>
                    <a:p>
                      <a:pPr algn="l"/>
                      <a:r>
                        <a:rPr lang="es-CO" b="1"/>
                        <a:t>EN GENERAL</a:t>
                      </a:r>
                      <a:endParaRPr lang="es-CO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dirty="0"/>
                        <a:t>25 Kg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CO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0463">
                <a:tc>
                  <a:txBody>
                    <a:bodyPr/>
                    <a:lstStyle/>
                    <a:p>
                      <a:pPr algn="l"/>
                      <a:r>
                        <a:rPr lang="es-CO" b="1"/>
                        <a:t>MAYOR PROTECCIÓN (mujeres, jovenes y mayores)</a:t>
                      </a:r>
                      <a:endParaRPr lang="es-CO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/>
                        <a:t>15 Kg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CO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576">
                <a:tc>
                  <a:txBody>
                    <a:bodyPr/>
                    <a:lstStyle/>
                    <a:p>
                      <a:pPr algn="l"/>
                      <a:r>
                        <a:rPr lang="es-CO" b="1"/>
                        <a:t>TRABAJADORES ENTRENADOS</a:t>
                      </a:r>
                      <a:endParaRPr lang="es-CO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/>
                        <a:t>40 Kg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CO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- El peso de la carga</a:t>
            </a:r>
            <a:r>
              <a:rPr kumimoji="0" lang="es-CO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s-CO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CO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s-CO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s-C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3 Imagen" descr="http://www.uv.es/~cgt/prevencion/carg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643050"/>
            <a:ext cx="450059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 smtClean="0"/>
              <a:t>- La posición de la carga con respecto al cuerpo</a:t>
            </a:r>
            <a:r>
              <a:rPr lang="es-CO" dirty="0" smtClean="0"/>
              <a:t> </a:t>
            </a:r>
            <a:endParaRPr lang="es-CO" dirty="0"/>
          </a:p>
        </p:txBody>
      </p:sp>
      <p:pic>
        <p:nvPicPr>
          <p:cNvPr id="23554" name="Picture 2" descr="http://www.uv.es/~cgt/prevencion/pes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00174"/>
            <a:ext cx="321471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788</TotalTime>
  <Words>2108</Words>
  <Application>Microsoft Office PowerPoint</Application>
  <PresentationFormat>Presentación en pantalla (4:3)</PresentationFormat>
  <Paragraphs>221</Paragraphs>
  <Slides>60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1" baseType="lpstr">
      <vt:lpstr>Viajes</vt:lpstr>
      <vt:lpstr>METODOS DE CARGUE Y DESCARGUE DE CARGA</vt:lpstr>
      <vt:lpstr>Diapositiva 2</vt:lpstr>
      <vt:lpstr>Diapositiva 3</vt:lpstr>
      <vt:lpstr>Técnicas de manipulación de la carga según su naturaleza</vt:lpstr>
      <vt:lpstr>Diapositiva 5</vt:lpstr>
      <vt:lpstr>Diapositiva 6</vt:lpstr>
      <vt:lpstr>ALGUNOS DE LOS FACTORES DE RIESGO PODRAN SER: </vt:lpstr>
      <vt:lpstr>Diapositiva 8</vt:lpstr>
      <vt:lpstr>- La posición de la carga con respecto al cuerpo 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Simbolos pictoricos </vt:lpstr>
      <vt:lpstr>Simbolos pictoricos</vt:lpstr>
      <vt:lpstr>Simbolos pictoricos </vt:lpstr>
      <vt:lpstr>Simbolos pictoricos </vt:lpstr>
      <vt:lpstr>CLASIFICACION DE SIMBOLOS PICTORICOS</vt:lpstr>
      <vt:lpstr>CLASIFICACION DE SIMBOLOS PICTORICOS</vt:lpstr>
      <vt:lpstr>Clase 1: Explosivos SE DIVIDEN EN SIES </vt:lpstr>
      <vt:lpstr>Clase 2: Gases</vt:lpstr>
      <vt:lpstr>Clase 3: Líquidos</vt:lpstr>
      <vt:lpstr>Clase 4: Sólidos</vt:lpstr>
      <vt:lpstr>Diapositiva 26</vt:lpstr>
      <vt:lpstr>Diapositiva 27</vt:lpstr>
      <vt:lpstr>Clase 5: Oxidantes</vt:lpstr>
      <vt:lpstr>Clase 6: Venenos</vt:lpstr>
      <vt:lpstr>Clase 7: Radiactivos</vt:lpstr>
      <vt:lpstr>Clase 8: Corrosivos</vt:lpstr>
      <vt:lpstr>Clase 9: Mezclas peligrosas</vt:lpstr>
      <vt:lpstr>Señales de advertencia o peligro homologadas en los lugares de trabajo: </vt:lpstr>
      <vt:lpstr>Simbolos pictoricos de prevencion </vt:lpstr>
      <vt:lpstr>Carga - Peligrosa IMO  </vt:lpstr>
      <vt:lpstr>Diapositiva 36</vt:lpstr>
      <vt:lpstr>Diapositiva 37</vt:lpstr>
      <vt:lpstr> Símbolos Pictóricos de advertencia</vt:lpstr>
      <vt:lpstr>Normas de cargue y descargue</vt:lpstr>
      <vt:lpstr>Normas de cargue y descargue </vt:lpstr>
      <vt:lpstr>Diapositiva 41</vt:lpstr>
      <vt:lpstr>Diapositiva 42</vt:lpstr>
      <vt:lpstr>ELEMENTOS DE PROTECCION PERSONAL </vt:lpstr>
      <vt:lpstr>Diapositiva 44</vt:lpstr>
      <vt:lpstr>SEÑALIZACION </vt:lpstr>
      <vt:lpstr>SEÑALIZACION</vt:lpstr>
      <vt:lpstr>SEÑALIZACION</vt:lpstr>
      <vt:lpstr>Diapositiva 48</vt:lpstr>
      <vt:lpstr>Normas de e higiene y seguridad con el cargue y el descargue</vt:lpstr>
      <vt:lpstr>Diapositiva 50</vt:lpstr>
      <vt:lpstr>Diapositiva 51</vt:lpstr>
      <vt:lpstr>Normas para cargas peligrosas</vt:lpstr>
      <vt:lpstr>Mercancias  peligrosa</vt:lpstr>
      <vt:lpstr>Normas para mercancias peligrosas </vt:lpstr>
      <vt:lpstr>Equipo de protección personal</vt:lpstr>
      <vt:lpstr>Medio de transporte especial</vt:lpstr>
      <vt:lpstr>Normas internacionales de marcado </vt:lpstr>
      <vt:lpstr>Diapositiva 58</vt:lpstr>
      <vt:lpstr>Diapositiva 59</vt:lpstr>
      <vt:lpstr>Gracias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METODOS DE CARGUE Y DESCARGUE DE GARGA</dc:title>
  <dc:creator>Administrador</dc:creator>
  <cp:lastModifiedBy>Administrador</cp:lastModifiedBy>
  <cp:revision>96</cp:revision>
  <dcterms:created xsi:type="dcterms:W3CDTF">2011-08-17T23:46:02Z</dcterms:created>
  <dcterms:modified xsi:type="dcterms:W3CDTF">2011-09-27T11:48:54Z</dcterms:modified>
</cp:coreProperties>
</file>